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84" r:id="rId11"/>
    <p:sldId id="333" r:id="rId12"/>
    <p:sldId id="335" r:id="rId13"/>
    <p:sldId id="295" r:id="rId14"/>
    <p:sldId id="336" r:id="rId15"/>
    <p:sldId id="337" r:id="rId16"/>
    <p:sldId id="338" r:id="rId17"/>
    <p:sldId id="339" r:id="rId18"/>
    <p:sldId id="340" r:id="rId19"/>
    <p:sldId id="290" r:id="rId20"/>
    <p:sldId id="33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11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4BAAF2-1675-46E6-BA2C-2826D1DAF3E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AED7F072-12EC-4001-AC82-3D44BFB554CD}">
      <dgm:prSet custT="1"/>
      <dgm:spPr/>
      <dgm:t>
        <a:bodyPr/>
        <a:lstStyle/>
        <a:p>
          <a:pPr>
            <a:defRPr b="1"/>
          </a:pPr>
          <a:r>
            <a:rPr lang="en-US" sz="1200"/>
            <a:t>Overview</a:t>
          </a:r>
        </a:p>
      </dgm:t>
    </dgm:pt>
    <dgm:pt modelId="{7103EFF3-CFD7-4DD4-85FD-0C29D21E3BE3}" type="parTrans" cxnId="{371473C5-9D67-40D0-BBBF-83F6B1FB2723}">
      <dgm:prSet/>
      <dgm:spPr/>
      <dgm:t>
        <a:bodyPr/>
        <a:lstStyle/>
        <a:p>
          <a:endParaRPr lang="en-US"/>
        </a:p>
      </dgm:t>
    </dgm:pt>
    <dgm:pt modelId="{7D5309D0-283B-493D-9D39-412928A15793}" type="sibTrans" cxnId="{371473C5-9D67-40D0-BBBF-83F6B1FB2723}">
      <dgm:prSet/>
      <dgm:spPr/>
      <dgm:t>
        <a:bodyPr/>
        <a:lstStyle/>
        <a:p>
          <a:endParaRPr lang="en-US"/>
        </a:p>
      </dgm:t>
    </dgm:pt>
    <dgm:pt modelId="{7E4C842A-1BA3-46F6-8389-7D17CEAC1C65}">
      <dgm:prSet custT="1"/>
      <dgm:spPr/>
      <dgm:t>
        <a:bodyPr/>
        <a:lstStyle/>
        <a:p>
          <a:r>
            <a:rPr lang="en-US" sz="1400">
              <a:solidFill>
                <a:schemeClr val="tx1"/>
              </a:solidFill>
              <a:latin typeface="Times New Roman" panose="02020603050405020304" pitchFamily="18" charset="0"/>
              <a:ea typeface="+mn-ea"/>
              <a:cs typeface="Times New Roman" panose="02020603050405020304" pitchFamily="18" charset="0"/>
            </a:rPr>
            <a:t>Increase student growth in literacy and numeracy</a:t>
          </a:r>
          <a:endParaRPr lang="en-US" sz="1400">
            <a:latin typeface="Times New Roman" panose="02020603050405020304" pitchFamily="18" charset="0"/>
            <a:cs typeface="Times New Roman" panose="02020603050405020304" pitchFamily="18" charset="0"/>
          </a:endParaRPr>
        </a:p>
      </dgm:t>
    </dgm:pt>
    <dgm:pt modelId="{20A57765-9F4C-4E55-8A0D-717FA7E28462}" type="parTrans" cxnId="{4D43964B-B308-4902-A2ED-436DF2BB8ADC}">
      <dgm:prSet/>
      <dgm:spPr/>
      <dgm:t>
        <a:bodyPr/>
        <a:lstStyle/>
        <a:p>
          <a:endParaRPr lang="en-US"/>
        </a:p>
      </dgm:t>
    </dgm:pt>
    <dgm:pt modelId="{D73E3855-E591-477A-8FE5-CC7BD7F480E8}" type="sibTrans" cxnId="{4D43964B-B308-4902-A2ED-436DF2BB8ADC}">
      <dgm:prSet/>
      <dgm:spPr/>
      <dgm:t>
        <a:bodyPr/>
        <a:lstStyle/>
        <a:p>
          <a:endParaRPr lang="en-US"/>
        </a:p>
      </dgm:t>
    </dgm:pt>
    <dgm:pt modelId="{E4E89821-637D-41E0-B006-BB661ABD7B94}">
      <dgm:prSet custT="1"/>
      <dgm:spPr/>
      <dgm:t>
        <a:bodyPr/>
        <a:lstStyle/>
        <a:p>
          <a:pPr>
            <a:defRPr b="1"/>
          </a:pPr>
          <a:r>
            <a:rPr lang="en-US" sz="1200"/>
            <a:t>SMART GOALS</a:t>
          </a:r>
        </a:p>
      </dgm:t>
    </dgm:pt>
    <dgm:pt modelId="{F9E5CB0C-5AB4-4560-9D10-35E69B0A753D}" type="parTrans" cxnId="{EFDEB3CD-BF27-4AD1-937A-0AE95184A662}">
      <dgm:prSet/>
      <dgm:spPr/>
      <dgm:t>
        <a:bodyPr/>
        <a:lstStyle/>
        <a:p>
          <a:endParaRPr lang="en-US"/>
        </a:p>
      </dgm:t>
    </dgm:pt>
    <dgm:pt modelId="{82E47E7A-FDB6-43E1-B906-FB93EC6BBF65}" type="sibTrans" cxnId="{EFDEB3CD-BF27-4AD1-937A-0AE95184A662}">
      <dgm:prSet/>
      <dgm:spPr/>
      <dgm:t>
        <a:bodyPr/>
        <a:lstStyle/>
        <a:p>
          <a:endParaRPr lang="en-US"/>
        </a:p>
      </dgm:t>
    </dgm:pt>
    <dgm:pt modelId="{2B4FC968-6B0F-4C21-8386-6132A67CBA1D}">
      <dgm:prSet custT="1"/>
      <dgm:spPr/>
      <dgm:t>
        <a:bodyPr/>
        <a:lstStyle/>
        <a:p>
          <a:r>
            <a:rPr lang="en-US" sz="1400">
              <a:solidFill>
                <a:schemeClr val="tx1"/>
              </a:solidFill>
              <a:latin typeface="Times New Roman" panose="02020603050405020304" pitchFamily="18" charset="0"/>
              <a:ea typeface="+mn-ea"/>
              <a:cs typeface="Times New Roman" panose="02020603050405020304" pitchFamily="18" charset="0"/>
            </a:rPr>
            <a:t>Implementation of the IB curriculum</a:t>
          </a:r>
        </a:p>
      </dgm:t>
    </dgm:pt>
    <dgm:pt modelId="{3AB93F8D-347F-4F8D-AB70-E89F6FC222FA}" type="parTrans" cxnId="{8DEE7785-664B-4460-AD35-52CF534B798A}">
      <dgm:prSet/>
      <dgm:spPr/>
      <dgm:t>
        <a:bodyPr/>
        <a:lstStyle/>
        <a:p>
          <a:endParaRPr lang="en-US"/>
        </a:p>
      </dgm:t>
    </dgm:pt>
    <dgm:pt modelId="{DD6BE5BF-F302-4C47-96DA-A46071625CFD}" type="sibTrans" cxnId="{8DEE7785-664B-4460-AD35-52CF534B798A}">
      <dgm:prSet/>
      <dgm:spPr/>
      <dgm:t>
        <a:bodyPr/>
        <a:lstStyle/>
        <a:p>
          <a:endParaRPr lang="en-US"/>
        </a:p>
      </dgm:t>
    </dgm:pt>
    <dgm:pt modelId="{57F0B421-78E7-4F96-9B1C-10402F8799C6}">
      <dgm:prSet custT="1"/>
      <dgm:spPr/>
      <dgm:t>
        <a:bodyPr/>
        <a:lstStyle/>
        <a:p>
          <a:r>
            <a:rPr lang="en-US" sz="1400">
              <a:latin typeface="Times New Roman" panose="02020603050405020304" pitchFamily="18" charset="0"/>
              <a:cs typeface="Times New Roman" panose="02020603050405020304" pitchFamily="18" charset="0"/>
            </a:rPr>
            <a:t>Implement social and emotional learning programs to develop strong school stakeholders. </a:t>
          </a:r>
          <a:endParaRPr lang="en-US" sz="1400" b="1" baseline="0">
            <a:latin typeface="Times New Roman" panose="02020603050405020304" pitchFamily="18" charset="0"/>
            <a:cs typeface="Times New Roman" panose="02020603050405020304" pitchFamily="18" charset="0"/>
          </a:endParaRPr>
        </a:p>
      </dgm:t>
    </dgm:pt>
    <dgm:pt modelId="{D260AD11-5484-44DD-86F3-7D1A6A5E8851}" type="parTrans" cxnId="{AECB893B-CE46-4DE3-A596-45A0B70E055F}">
      <dgm:prSet/>
      <dgm:spPr/>
      <dgm:t>
        <a:bodyPr/>
        <a:lstStyle/>
        <a:p>
          <a:endParaRPr lang="en-US"/>
        </a:p>
      </dgm:t>
    </dgm:pt>
    <dgm:pt modelId="{2B539CCF-F951-4F61-B5A7-33FF6F9A4F1E}" type="sibTrans" cxnId="{AECB893B-CE46-4DE3-A596-45A0B70E055F}">
      <dgm:prSet/>
      <dgm:spPr/>
      <dgm:t>
        <a:bodyPr/>
        <a:lstStyle/>
        <a:p>
          <a:endParaRPr lang="en-US"/>
        </a:p>
      </dgm:t>
    </dgm:pt>
    <dgm:pt modelId="{C7E13B2F-9F38-41F6-9F81-1C7638111EB2}">
      <dgm:prSet custT="1"/>
      <dgm:spPr/>
      <dgm:t>
        <a:bodyPr/>
        <a:lstStyle/>
        <a:p>
          <a:r>
            <a:rPr lang="en-US" sz="1400" spc="-10">
              <a:latin typeface="Times New Roman" panose="02020603050405020304" pitchFamily="18" charset="0"/>
              <a:cs typeface="Times New Roman" panose="02020603050405020304" pitchFamily="18" charset="0"/>
            </a:rPr>
            <a:t>Recruit, train and retain effective teaching staff and recruit high quality staff</a:t>
          </a:r>
          <a:endParaRPr lang="en-US" sz="1400">
            <a:latin typeface="Times New Roman" panose="02020603050405020304" pitchFamily="18" charset="0"/>
            <a:cs typeface="Times New Roman" panose="02020603050405020304" pitchFamily="18" charset="0"/>
          </a:endParaRPr>
        </a:p>
      </dgm:t>
    </dgm:pt>
    <dgm:pt modelId="{D88F112D-1BB1-416A-8B4F-ACFED05AE032}" type="parTrans" cxnId="{114D7D35-4597-4025-8705-F98BE5100E00}">
      <dgm:prSet/>
      <dgm:spPr/>
      <dgm:t>
        <a:bodyPr/>
        <a:lstStyle/>
        <a:p>
          <a:endParaRPr lang="en-US"/>
        </a:p>
      </dgm:t>
    </dgm:pt>
    <dgm:pt modelId="{41867139-3E02-4074-850D-D4296A44A585}" type="sibTrans" cxnId="{114D7D35-4597-4025-8705-F98BE5100E00}">
      <dgm:prSet/>
      <dgm:spPr/>
      <dgm:t>
        <a:bodyPr/>
        <a:lstStyle/>
        <a:p>
          <a:endParaRPr lang="en-US"/>
        </a:p>
      </dgm:t>
    </dgm:pt>
    <dgm:pt modelId="{23C7E672-2973-42CC-9890-42C989F3B79A}">
      <dgm:prSet custT="1"/>
      <dgm:spPr/>
      <dgm:t>
        <a:bodyPr/>
        <a:lstStyle/>
        <a:p>
          <a:r>
            <a:rPr lang="en-US" sz="1400" spc="-10">
              <a:latin typeface="Times New Roman" panose="02020603050405020304" pitchFamily="18" charset="0"/>
              <a:cs typeface="Times New Roman" panose="02020603050405020304" pitchFamily="18" charset="0"/>
            </a:rPr>
            <a:t>Implement wellness strategies and resources for staff</a:t>
          </a:r>
          <a:endParaRPr lang="en-US" sz="1400">
            <a:latin typeface="Times New Roman" panose="02020603050405020304" pitchFamily="18" charset="0"/>
            <a:cs typeface="Times New Roman" panose="02020603050405020304" pitchFamily="18" charset="0"/>
          </a:endParaRPr>
        </a:p>
      </dgm:t>
    </dgm:pt>
    <dgm:pt modelId="{E1B0DC3A-325E-44DD-A5FA-424D52B81A2B}" type="parTrans" cxnId="{AE9F9A33-D1F1-447E-B3CA-7BB629EDA150}">
      <dgm:prSet/>
      <dgm:spPr/>
      <dgm:t>
        <a:bodyPr/>
        <a:lstStyle/>
        <a:p>
          <a:endParaRPr lang="en-US"/>
        </a:p>
      </dgm:t>
    </dgm:pt>
    <dgm:pt modelId="{B83D9602-F1E1-4D8A-B257-A095BB7C6F4F}" type="sibTrans" cxnId="{AE9F9A33-D1F1-447E-B3CA-7BB629EDA150}">
      <dgm:prSet/>
      <dgm:spPr/>
      <dgm:t>
        <a:bodyPr/>
        <a:lstStyle/>
        <a:p>
          <a:endParaRPr lang="en-US"/>
        </a:p>
      </dgm:t>
    </dgm:pt>
    <dgm:pt modelId="{7FA5DA0D-C58F-43E9-AF2F-D33AF2759605}">
      <dgm:prSet custT="1"/>
      <dgm:spPr/>
      <dgm:t>
        <a:bodyPr/>
        <a:lstStyle/>
        <a:p>
          <a:r>
            <a:rPr lang="en-US" sz="1400" spc="-10">
              <a:latin typeface="Times New Roman" panose="02020603050405020304" pitchFamily="18" charset="0"/>
              <a:cs typeface="Times New Roman" panose="02020603050405020304" pitchFamily="18" charset="0"/>
            </a:rPr>
            <a:t>Implement Advanced Via Individual Determination Program to individual course determination based on student readiness</a:t>
          </a:r>
          <a:endParaRPr lang="en-US" sz="1400">
            <a:latin typeface="Times New Roman" panose="02020603050405020304" pitchFamily="18" charset="0"/>
            <a:cs typeface="Times New Roman" panose="02020603050405020304" pitchFamily="18" charset="0"/>
          </a:endParaRPr>
        </a:p>
      </dgm:t>
    </dgm:pt>
    <dgm:pt modelId="{AB078651-AD81-4AF3-863B-B49CBE58D539}" type="parTrans" cxnId="{AC443B6C-46D8-4978-A594-07EF8AF8E461}">
      <dgm:prSet/>
      <dgm:spPr/>
      <dgm:t>
        <a:bodyPr/>
        <a:lstStyle/>
        <a:p>
          <a:endParaRPr lang="en-US"/>
        </a:p>
      </dgm:t>
    </dgm:pt>
    <dgm:pt modelId="{EB7F88BC-97DF-4032-8AC4-9EAE6F9E9E1D}" type="sibTrans" cxnId="{AC443B6C-46D8-4978-A594-07EF8AF8E461}">
      <dgm:prSet/>
      <dgm:spPr/>
      <dgm:t>
        <a:bodyPr/>
        <a:lstStyle/>
        <a:p>
          <a:endParaRPr lang="en-US"/>
        </a:p>
      </dgm:t>
    </dgm:pt>
    <dgm:pt modelId="{69C62A2D-5D79-4CFB-A08D-F050E189D649}">
      <dgm:prSet custT="1"/>
      <dgm:spPr/>
      <dgm:t>
        <a:bodyPr/>
        <a:lstStyle/>
        <a:p>
          <a:r>
            <a:rPr lang="en-US" sz="1400" spc="-5">
              <a:solidFill>
                <a:prstClr val="black"/>
              </a:solidFill>
              <a:latin typeface="Times New Roman" panose="02020603050405020304" pitchFamily="18" charset="0"/>
              <a:cs typeface="Times New Roman" panose="02020603050405020304" pitchFamily="18" charset="0"/>
            </a:rPr>
            <a:t>At least 30%  of students will be  proficient or distinguished on the Math milestones by 2022 and a 5% increase each year thereafter.</a:t>
          </a:r>
          <a:endParaRPr lang="en-US" sz="1400">
            <a:latin typeface="Times New Roman" panose="02020603050405020304" pitchFamily="18" charset="0"/>
            <a:cs typeface="Times New Roman" panose="02020603050405020304" pitchFamily="18" charset="0"/>
          </a:endParaRPr>
        </a:p>
      </dgm:t>
    </dgm:pt>
    <dgm:pt modelId="{F3F1582C-591F-4642-8002-94F115330C26}" type="parTrans" cxnId="{95577212-EBAE-494E-921B-2F1E2AA30A4B}">
      <dgm:prSet/>
      <dgm:spPr/>
      <dgm:t>
        <a:bodyPr/>
        <a:lstStyle/>
        <a:p>
          <a:endParaRPr lang="en-US"/>
        </a:p>
      </dgm:t>
    </dgm:pt>
    <dgm:pt modelId="{5BF1AE7B-45D3-417F-A0B5-E15E7FC3CCEA}" type="sibTrans" cxnId="{95577212-EBAE-494E-921B-2F1E2AA30A4B}">
      <dgm:prSet/>
      <dgm:spPr/>
      <dgm:t>
        <a:bodyPr/>
        <a:lstStyle/>
        <a:p>
          <a:endParaRPr lang="en-US"/>
        </a:p>
      </dgm:t>
    </dgm:pt>
    <dgm:pt modelId="{CA3A3E1A-41A4-48C1-8024-95906713F4A7}">
      <dgm:prSet custT="1"/>
      <dgm:spPr/>
      <dgm:t>
        <a:bodyPr/>
        <a:lstStyle/>
        <a:p>
          <a:r>
            <a:rPr lang="en-US" sz="1400" spc="-5">
              <a:solidFill>
                <a:prstClr val="black"/>
              </a:solidFill>
              <a:latin typeface="Times New Roman" panose="02020603050405020304" pitchFamily="18" charset="0"/>
              <a:cs typeface="Times New Roman" panose="02020603050405020304" pitchFamily="18" charset="0"/>
            </a:rPr>
            <a:t> At least 30% of students will be proficient or distinguished on the ELA milestones by 2022 and a 5% increase each year thereafter. </a:t>
          </a:r>
          <a:endParaRPr lang="en-US" sz="1400">
            <a:latin typeface="Times New Roman" panose="02020603050405020304" pitchFamily="18" charset="0"/>
            <a:cs typeface="Times New Roman" panose="02020603050405020304" pitchFamily="18" charset="0"/>
          </a:endParaRPr>
        </a:p>
      </dgm:t>
    </dgm:pt>
    <dgm:pt modelId="{F11A1290-18F4-4E67-AC85-09B1AC9AD85E}" type="parTrans" cxnId="{CB8B7D15-5A15-4FA1-84B5-AFB01A83DC31}">
      <dgm:prSet/>
      <dgm:spPr/>
      <dgm:t>
        <a:bodyPr/>
        <a:lstStyle/>
        <a:p>
          <a:endParaRPr lang="en-US"/>
        </a:p>
      </dgm:t>
    </dgm:pt>
    <dgm:pt modelId="{DED45646-9D13-48BE-9471-79085735DE9B}" type="sibTrans" cxnId="{CB8B7D15-5A15-4FA1-84B5-AFB01A83DC31}">
      <dgm:prSet/>
      <dgm:spPr/>
      <dgm:t>
        <a:bodyPr/>
        <a:lstStyle/>
        <a:p>
          <a:endParaRPr lang="en-US"/>
        </a:p>
      </dgm:t>
    </dgm:pt>
    <dgm:pt modelId="{1423DF27-55EB-4710-9A45-582E513E8CD2}">
      <dgm:prSet custT="1"/>
      <dgm:spPr/>
      <dgm:t>
        <a:bodyPr/>
        <a:lstStyle/>
        <a:p>
          <a:r>
            <a:rPr lang="en-US" sz="1400" spc="-5">
              <a:solidFill>
                <a:prstClr val="black"/>
              </a:solidFill>
              <a:latin typeface="Times New Roman" panose="02020603050405020304" pitchFamily="18" charset="0"/>
              <a:cs typeface="Times New Roman" panose="02020603050405020304" pitchFamily="18" charset="0"/>
            </a:rPr>
            <a:t>Retain 80% of our staff over the next five years</a:t>
          </a:r>
          <a:endParaRPr lang="en-US" sz="1400">
            <a:latin typeface="Times New Roman" panose="02020603050405020304" pitchFamily="18" charset="0"/>
            <a:cs typeface="Times New Roman" panose="02020603050405020304" pitchFamily="18" charset="0"/>
          </a:endParaRPr>
        </a:p>
      </dgm:t>
    </dgm:pt>
    <dgm:pt modelId="{85BBEF93-C8AB-415E-91DF-43AAF02E4C71}" type="parTrans" cxnId="{92F08C9E-4601-477D-A6F6-8B890AFE2EB9}">
      <dgm:prSet/>
      <dgm:spPr/>
      <dgm:t>
        <a:bodyPr/>
        <a:lstStyle/>
        <a:p>
          <a:endParaRPr lang="en-US"/>
        </a:p>
      </dgm:t>
    </dgm:pt>
    <dgm:pt modelId="{6E14D83A-92D7-4B90-AEBE-F80D38A70FF0}" type="sibTrans" cxnId="{92F08C9E-4601-477D-A6F6-8B890AFE2EB9}">
      <dgm:prSet/>
      <dgm:spPr/>
      <dgm:t>
        <a:bodyPr/>
        <a:lstStyle/>
        <a:p>
          <a:endParaRPr lang="en-US"/>
        </a:p>
      </dgm:t>
    </dgm:pt>
    <dgm:pt modelId="{8134A50B-796A-4245-8777-BA9D7DC57B19}">
      <dgm:prSet/>
      <dgm:spPr/>
      <dgm:t>
        <a:bodyPr/>
        <a:lstStyle/>
        <a:p>
          <a:endParaRPr lang="en-US" sz="1000"/>
        </a:p>
      </dgm:t>
    </dgm:pt>
    <dgm:pt modelId="{0FAE2EDD-DA07-4E31-B815-AFC2EEC7EC62}" type="parTrans" cxnId="{345760B0-2DAE-4621-95C7-5D3FD78D6F11}">
      <dgm:prSet/>
      <dgm:spPr/>
      <dgm:t>
        <a:bodyPr/>
        <a:lstStyle/>
        <a:p>
          <a:endParaRPr lang="en-US"/>
        </a:p>
      </dgm:t>
    </dgm:pt>
    <dgm:pt modelId="{3A764BCD-7201-44FE-8D52-DDF5369560EF}" type="sibTrans" cxnId="{345760B0-2DAE-4621-95C7-5D3FD78D6F11}">
      <dgm:prSet/>
      <dgm:spPr/>
      <dgm:t>
        <a:bodyPr/>
        <a:lstStyle/>
        <a:p>
          <a:endParaRPr lang="en-US"/>
        </a:p>
      </dgm:t>
    </dgm:pt>
    <dgm:pt modelId="{32D3D71F-79F3-46E9-BAC2-68529ACFE6E3}">
      <dgm:prSet custT="1"/>
      <dgm:spPr/>
      <dgm:t>
        <a:bodyPr/>
        <a:lstStyle/>
        <a:p>
          <a:r>
            <a:rPr lang="en-US" sz="1400">
              <a:solidFill>
                <a:srgbClr val="000000"/>
              </a:solidFill>
              <a:latin typeface="Times New Roman" panose="02020603050405020304" pitchFamily="18" charset="0"/>
              <a:cs typeface="Times New Roman" panose="02020603050405020304" pitchFamily="18" charset="0"/>
            </a:rPr>
            <a:t>Within the next five years continue to strengthen the implementation of our IB program by continuing to meet the IB standards and practices through the collection of artifacts and curriculum implementation that reflect the IB standards and practice requirements.</a:t>
          </a:r>
          <a:endParaRPr lang="en-US" sz="1400">
            <a:latin typeface="Times New Roman" panose="02020603050405020304" pitchFamily="18" charset="0"/>
            <a:cs typeface="Times New Roman" panose="02020603050405020304" pitchFamily="18" charset="0"/>
          </a:endParaRPr>
        </a:p>
      </dgm:t>
    </dgm:pt>
    <dgm:pt modelId="{F320D7A1-B794-4E7F-BBF6-6A09C4C7F5DF}" type="parTrans" cxnId="{E72C1C15-56A1-4386-89BE-B7849659F1F4}">
      <dgm:prSet/>
      <dgm:spPr/>
      <dgm:t>
        <a:bodyPr/>
        <a:lstStyle/>
        <a:p>
          <a:endParaRPr lang="en-US"/>
        </a:p>
      </dgm:t>
    </dgm:pt>
    <dgm:pt modelId="{AA212CD4-A8FA-4A81-A21E-70C724FD8D14}" type="sibTrans" cxnId="{E72C1C15-56A1-4386-89BE-B7849659F1F4}">
      <dgm:prSet/>
      <dgm:spPr/>
      <dgm:t>
        <a:bodyPr/>
        <a:lstStyle/>
        <a:p>
          <a:endParaRPr lang="en-US"/>
        </a:p>
      </dgm:t>
    </dgm:pt>
    <dgm:pt modelId="{80798256-719D-482D-BC62-7E88D1A8A027}">
      <dgm:prSet custT="1"/>
      <dgm:spPr/>
      <dgm:t>
        <a:bodyPr/>
        <a:lstStyle/>
        <a:p>
          <a:endParaRPr lang="en-US" sz="1400">
            <a:latin typeface="Times New Roman" panose="02020603050405020304" pitchFamily="18" charset="0"/>
            <a:cs typeface="Times New Roman" panose="02020603050405020304" pitchFamily="18" charset="0"/>
          </a:endParaRPr>
        </a:p>
      </dgm:t>
    </dgm:pt>
    <dgm:pt modelId="{2FE1ABE6-B2A9-4AE2-9005-AB7407B95783}" type="parTrans" cxnId="{D7095258-CE7E-421F-A390-2CAC094E6755}">
      <dgm:prSet/>
      <dgm:spPr/>
      <dgm:t>
        <a:bodyPr/>
        <a:lstStyle/>
        <a:p>
          <a:endParaRPr lang="en-US"/>
        </a:p>
      </dgm:t>
    </dgm:pt>
    <dgm:pt modelId="{51DE250D-4BA8-41BD-9653-2AA7F58ABBDB}" type="sibTrans" cxnId="{D7095258-CE7E-421F-A390-2CAC094E6755}">
      <dgm:prSet/>
      <dgm:spPr/>
      <dgm:t>
        <a:bodyPr/>
        <a:lstStyle/>
        <a:p>
          <a:endParaRPr lang="en-US"/>
        </a:p>
      </dgm:t>
    </dgm:pt>
    <dgm:pt modelId="{29C8AB52-104B-4BE5-8653-9215BEF28CF6}">
      <dgm:prSet custT="1"/>
      <dgm:spPr/>
      <dgm:t>
        <a:bodyPr/>
        <a:lstStyle/>
        <a:p>
          <a:endParaRPr lang="en-US" sz="1400">
            <a:latin typeface="Times New Roman" panose="02020603050405020304" pitchFamily="18" charset="0"/>
            <a:cs typeface="Times New Roman" panose="02020603050405020304" pitchFamily="18" charset="0"/>
          </a:endParaRPr>
        </a:p>
      </dgm:t>
    </dgm:pt>
    <dgm:pt modelId="{E7AB4013-56C2-46F4-B043-2321EFD78B37}" type="parTrans" cxnId="{AC5BC622-EEAD-40E8-B349-8ECA90306BAC}">
      <dgm:prSet/>
      <dgm:spPr/>
      <dgm:t>
        <a:bodyPr/>
        <a:lstStyle/>
        <a:p>
          <a:endParaRPr lang="en-US"/>
        </a:p>
      </dgm:t>
    </dgm:pt>
    <dgm:pt modelId="{B4EFEA82-E392-4BAC-9C5D-876864C04EC6}" type="sibTrans" cxnId="{AC5BC622-EEAD-40E8-B349-8ECA90306BAC}">
      <dgm:prSet/>
      <dgm:spPr/>
      <dgm:t>
        <a:bodyPr/>
        <a:lstStyle/>
        <a:p>
          <a:endParaRPr lang="en-US"/>
        </a:p>
      </dgm:t>
    </dgm:pt>
    <dgm:pt modelId="{DDB7F542-D788-4642-9055-6D2A6ED80571}" type="pres">
      <dgm:prSet presAssocID="{7A4BAAF2-1675-46E6-BA2C-2826D1DAF3EE}" presName="linear" presStyleCnt="0">
        <dgm:presLayoutVars>
          <dgm:dir/>
          <dgm:animLvl val="lvl"/>
          <dgm:resizeHandles val="exact"/>
        </dgm:presLayoutVars>
      </dgm:prSet>
      <dgm:spPr/>
    </dgm:pt>
    <dgm:pt modelId="{DF6DCCA4-83FB-44D3-9896-C8455597D2A9}" type="pres">
      <dgm:prSet presAssocID="{AED7F072-12EC-4001-AC82-3D44BFB554CD}" presName="parentLin" presStyleCnt="0"/>
      <dgm:spPr/>
    </dgm:pt>
    <dgm:pt modelId="{70E873C9-26C6-4472-AE26-68A6D9840A6F}" type="pres">
      <dgm:prSet presAssocID="{AED7F072-12EC-4001-AC82-3D44BFB554CD}" presName="parentLeftMargin" presStyleLbl="node1" presStyleIdx="0" presStyleCnt="2"/>
      <dgm:spPr/>
    </dgm:pt>
    <dgm:pt modelId="{0D6B2DC6-63A6-4972-9A47-8A2678455242}" type="pres">
      <dgm:prSet presAssocID="{AED7F072-12EC-4001-AC82-3D44BFB554CD}" presName="parentText" presStyleLbl="node1" presStyleIdx="0" presStyleCnt="2">
        <dgm:presLayoutVars>
          <dgm:chMax val="0"/>
          <dgm:bulletEnabled val="1"/>
        </dgm:presLayoutVars>
      </dgm:prSet>
      <dgm:spPr/>
    </dgm:pt>
    <dgm:pt modelId="{59826155-B89A-4D05-8F6E-45504FBBFB76}" type="pres">
      <dgm:prSet presAssocID="{AED7F072-12EC-4001-AC82-3D44BFB554CD}" presName="negativeSpace" presStyleCnt="0"/>
      <dgm:spPr/>
    </dgm:pt>
    <dgm:pt modelId="{B4CBBE68-C870-42D6-A461-A277438E2160}" type="pres">
      <dgm:prSet presAssocID="{AED7F072-12EC-4001-AC82-3D44BFB554CD}" presName="childText" presStyleLbl="conFgAcc1" presStyleIdx="0" presStyleCnt="2">
        <dgm:presLayoutVars>
          <dgm:bulletEnabled val="1"/>
        </dgm:presLayoutVars>
      </dgm:prSet>
      <dgm:spPr/>
    </dgm:pt>
    <dgm:pt modelId="{2AA20B16-702C-4CC6-86BB-5C3E5DA45A6D}" type="pres">
      <dgm:prSet presAssocID="{7D5309D0-283B-493D-9D39-412928A15793}" presName="spaceBetweenRectangles" presStyleCnt="0"/>
      <dgm:spPr/>
    </dgm:pt>
    <dgm:pt modelId="{3101FFBF-D7A6-4D28-94C5-B5419721DEB7}" type="pres">
      <dgm:prSet presAssocID="{E4E89821-637D-41E0-B006-BB661ABD7B94}" presName="parentLin" presStyleCnt="0"/>
      <dgm:spPr/>
    </dgm:pt>
    <dgm:pt modelId="{627CDB93-06EA-4187-B6AE-6FCC395B233F}" type="pres">
      <dgm:prSet presAssocID="{E4E89821-637D-41E0-B006-BB661ABD7B94}" presName="parentLeftMargin" presStyleLbl="node1" presStyleIdx="0" presStyleCnt="2"/>
      <dgm:spPr/>
    </dgm:pt>
    <dgm:pt modelId="{99A4EA19-2C48-4F1F-B2FE-583F7197CC8B}" type="pres">
      <dgm:prSet presAssocID="{E4E89821-637D-41E0-B006-BB661ABD7B94}" presName="parentText" presStyleLbl="node1" presStyleIdx="1" presStyleCnt="2">
        <dgm:presLayoutVars>
          <dgm:chMax val="0"/>
          <dgm:bulletEnabled val="1"/>
        </dgm:presLayoutVars>
      </dgm:prSet>
      <dgm:spPr/>
    </dgm:pt>
    <dgm:pt modelId="{F96FF9E4-C0A3-4DB8-83A5-13FAE65910CB}" type="pres">
      <dgm:prSet presAssocID="{E4E89821-637D-41E0-B006-BB661ABD7B94}" presName="negativeSpace" presStyleCnt="0"/>
      <dgm:spPr/>
    </dgm:pt>
    <dgm:pt modelId="{F5A5D594-737C-4176-A75C-ECD1AB2864CB}" type="pres">
      <dgm:prSet presAssocID="{E4E89821-637D-41E0-B006-BB661ABD7B94}" presName="childText" presStyleLbl="conFgAcc1" presStyleIdx="1" presStyleCnt="2" custScaleY="92920" custLinFactY="76511" custLinFactNeighborY="100000">
        <dgm:presLayoutVars>
          <dgm:bulletEnabled val="1"/>
        </dgm:presLayoutVars>
      </dgm:prSet>
      <dgm:spPr/>
    </dgm:pt>
  </dgm:ptLst>
  <dgm:cxnLst>
    <dgm:cxn modelId="{4C3A860E-5F4B-4EA7-866F-5730C37570E1}" type="presOf" srcId="{29C8AB52-104B-4BE5-8653-9215BEF28CF6}" destId="{F5A5D594-737C-4176-A75C-ECD1AB2864CB}" srcOrd="0" destOrd="0" presId="urn:microsoft.com/office/officeart/2005/8/layout/list1"/>
    <dgm:cxn modelId="{95577212-EBAE-494E-921B-2F1E2AA30A4B}" srcId="{E4E89821-637D-41E0-B006-BB661ABD7B94}" destId="{69C62A2D-5D79-4CFB-A08D-F050E189D649}" srcOrd="1" destOrd="0" parTransId="{F3F1582C-591F-4642-8002-94F115330C26}" sibTransId="{5BF1AE7B-45D3-417F-A0B5-E15E7FC3CCEA}"/>
    <dgm:cxn modelId="{E72C1C15-56A1-4386-89BE-B7849659F1F4}" srcId="{E4E89821-637D-41E0-B006-BB661ABD7B94}" destId="{32D3D71F-79F3-46E9-BAC2-68529ACFE6E3}" srcOrd="4" destOrd="0" parTransId="{F320D7A1-B794-4E7F-BBF6-6A09C4C7F5DF}" sibTransId="{AA212CD4-A8FA-4A81-A21E-70C724FD8D14}"/>
    <dgm:cxn modelId="{CB8B7D15-5A15-4FA1-84B5-AFB01A83DC31}" srcId="{E4E89821-637D-41E0-B006-BB661ABD7B94}" destId="{CA3A3E1A-41A4-48C1-8024-95906713F4A7}" srcOrd="2" destOrd="0" parTransId="{F11A1290-18F4-4E67-AC85-09B1AC9AD85E}" sibTransId="{DED45646-9D13-48BE-9471-79085735DE9B}"/>
    <dgm:cxn modelId="{56F5AA1C-8CF0-4768-A1D8-A008BB0B02AA}" type="presOf" srcId="{C7E13B2F-9F38-41F6-9F81-1C7638111EB2}" destId="{B4CBBE68-C870-42D6-A461-A277438E2160}" srcOrd="0" destOrd="4" presId="urn:microsoft.com/office/officeart/2005/8/layout/list1"/>
    <dgm:cxn modelId="{7385411E-48AE-421F-A580-613DA31D45BB}" type="presOf" srcId="{CA3A3E1A-41A4-48C1-8024-95906713F4A7}" destId="{F5A5D594-737C-4176-A75C-ECD1AB2864CB}" srcOrd="0" destOrd="2" presId="urn:microsoft.com/office/officeart/2005/8/layout/list1"/>
    <dgm:cxn modelId="{AC5BC622-EEAD-40E8-B349-8ECA90306BAC}" srcId="{E4E89821-637D-41E0-B006-BB661ABD7B94}" destId="{29C8AB52-104B-4BE5-8653-9215BEF28CF6}" srcOrd="0" destOrd="0" parTransId="{E7AB4013-56C2-46F4-B043-2321EFD78B37}" sibTransId="{B4EFEA82-E392-4BAC-9C5D-876864C04EC6}"/>
    <dgm:cxn modelId="{D3C40827-EEBD-4B16-A19B-7AD0478B833E}" type="presOf" srcId="{23C7E672-2973-42CC-9890-42C989F3B79A}" destId="{B4CBBE68-C870-42D6-A461-A277438E2160}" srcOrd="0" destOrd="5" presId="urn:microsoft.com/office/officeart/2005/8/layout/list1"/>
    <dgm:cxn modelId="{7B51A52F-E2C7-40CA-958E-DFE52AD2F31D}" type="presOf" srcId="{69C62A2D-5D79-4CFB-A08D-F050E189D649}" destId="{F5A5D594-737C-4176-A75C-ECD1AB2864CB}" srcOrd="0" destOrd="1" presId="urn:microsoft.com/office/officeart/2005/8/layout/list1"/>
    <dgm:cxn modelId="{AE9F9A33-D1F1-447E-B3CA-7BB629EDA150}" srcId="{AED7F072-12EC-4001-AC82-3D44BFB554CD}" destId="{23C7E672-2973-42CC-9890-42C989F3B79A}" srcOrd="5" destOrd="0" parTransId="{E1B0DC3A-325E-44DD-A5FA-424D52B81A2B}" sibTransId="{B83D9602-F1E1-4D8A-B257-A095BB7C6F4F}"/>
    <dgm:cxn modelId="{114D7D35-4597-4025-8705-F98BE5100E00}" srcId="{AED7F072-12EC-4001-AC82-3D44BFB554CD}" destId="{C7E13B2F-9F38-41F6-9F81-1C7638111EB2}" srcOrd="4" destOrd="0" parTransId="{D88F112D-1BB1-416A-8B4F-ACFED05AE032}" sibTransId="{41867139-3E02-4074-850D-D4296A44A585}"/>
    <dgm:cxn modelId="{AECB893B-CE46-4DE3-A596-45A0B70E055F}" srcId="{AED7F072-12EC-4001-AC82-3D44BFB554CD}" destId="{57F0B421-78E7-4F96-9B1C-10402F8799C6}" srcOrd="3" destOrd="0" parTransId="{D260AD11-5484-44DD-86F3-7D1A6A5E8851}" sibTransId="{2B539CCF-F951-4F61-B5A7-33FF6F9A4F1E}"/>
    <dgm:cxn modelId="{411BED40-65CD-4C69-9448-C8AFF797549A}" type="presOf" srcId="{E4E89821-637D-41E0-B006-BB661ABD7B94}" destId="{627CDB93-06EA-4187-B6AE-6FCC395B233F}" srcOrd="0" destOrd="0" presId="urn:microsoft.com/office/officeart/2005/8/layout/list1"/>
    <dgm:cxn modelId="{613F4A61-7460-4C75-B63A-CFB63C728B62}" type="presOf" srcId="{7E4C842A-1BA3-46F6-8389-7D17CEAC1C65}" destId="{B4CBBE68-C870-42D6-A461-A277438E2160}" srcOrd="0" destOrd="1" presId="urn:microsoft.com/office/officeart/2005/8/layout/list1"/>
    <dgm:cxn modelId="{B93D584B-4819-4A9C-829E-354E37284375}" type="presOf" srcId="{AED7F072-12EC-4001-AC82-3D44BFB554CD}" destId="{70E873C9-26C6-4472-AE26-68A6D9840A6F}" srcOrd="0" destOrd="0" presId="urn:microsoft.com/office/officeart/2005/8/layout/list1"/>
    <dgm:cxn modelId="{4D43964B-B308-4902-A2ED-436DF2BB8ADC}" srcId="{AED7F072-12EC-4001-AC82-3D44BFB554CD}" destId="{7E4C842A-1BA3-46F6-8389-7D17CEAC1C65}" srcOrd="1" destOrd="0" parTransId="{20A57765-9F4C-4E55-8A0D-717FA7E28462}" sibTransId="{D73E3855-E591-477A-8FE5-CC7BD7F480E8}"/>
    <dgm:cxn modelId="{AC443B6C-46D8-4978-A594-07EF8AF8E461}" srcId="{AED7F072-12EC-4001-AC82-3D44BFB554CD}" destId="{7FA5DA0D-C58F-43E9-AF2F-D33AF2759605}" srcOrd="6" destOrd="0" parTransId="{AB078651-AD81-4AF3-863B-B49CBE58D539}" sibTransId="{EB7F88BC-97DF-4032-8AC4-9EAE6F9E9E1D}"/>
    <dgm:cxn modelId="{D0A6FB6D-EB7F-45F5-A8AE-9B77E0A764A7}" type="presOf" srcId="{80798256-719D-482D-BC62-7E88D1A8A027}" destId="{B4CBBE68-C870-42D6-A461-A277438E2160}" srcOrd="0" destOrd="0" presId="urn:microsoft.com/office/officeart/2005/8/layout/list1"/>
    <dgm:cxn modelId="{64348F50-0586-4FBA-8A83-422229D35444}" type="presOf" srcId="{8134A50B-796A-4245-8777-BA9D7DC57B19}" destId="{F5A5D594-737C-4176-A75C-ECD1AB2864CB}" srcOrd="0" destOrd="5" presId="urn:microsoft.com/office/officeart/2005/8/layout/list1"/>
    <dgm:cxn modelId="{D7095258-CE7E-421F-A390-2CAC094E6755}" srcId="{AED7F072-12EC-4001-AC82-3D44BFB554CD}" destId="{80798256-719D-482D-BC62-7E88D1A8A027}" srcOrd="0" destOrd="0" parTransId="{2FE1ABE6-B2A9-4AE2-9005-AB7407B95783}" sibTransId="{51DE250D-4BA8-41BD-9653-2AA7F58ABBDB}"/>
    <dgm:cxn modelId="{3BF03F59-3613-4A37-AE5A-498BB14B2F26}" type="presOf" srcId="{1423DF27-55EB-4710-9A45-582E513E8CD2}" destId="{F5A5D594-737C-4176-A75C-ECD1AB2864CB}" srcOrd="0" destOrd="3" presId="urn:microsoft.com/office/officeart/2005/8/layout/list1"/>
    <dgm:cxn modelId="{8DEE7785-664B-4460-AD35-52CF534B798A}" srcId="{AED7F072-12EC-4001-AC82-3D44BFB554CD}" destId="{2B4FC968-6B0F-4C21-8386-6132A67CBA1D}" srcOrd="2" destOrd="0" parTransId="{3AB93F8D-347F-4F8D-AB70-E89F6FC222FA}" sibTransId="{DD6BE5BF-F302-4C47-96DA-A46071625CFD}"/>
    <dgm:cxn modelId="{59BB1587-9161-41E7-B52C-FF360BE8ED02}" type="presOf" srcId="{57F0B421-78E7-4F96-9B1C-10402F8799C6}" destId="{B4CBBE68-C870-42D6-A461-A277438E2160}" srcOrd="0" destOrd="3" presId="urn:microsoft.com/office/officeart/2005/8/layout/list1"/>
    <dgm:cxn modelId="{92F08C9E-4601-477D-A6F6-8B890AFE2EB9}" srcId="{E4E89821-637D-41E0-B006-BB661ABD7B94}" destId="{1423DF27-55EB-4710-9A45-582E513E8CD2}" srcOrd="3" destOrd="0" parTransId="{85BBEF93-C8AB-415E-91DF-43AAF02E4C71}" sibTransId="{6E14D83A-92D7-4B90-AEBE-F80D38A70FF0}"/>
    <dgm:cxn modelId="{345760B0-2DAE-4621-95C7-5D3FD78D6F11}" srcId="{E4E89821-637D-41E0-B006-BB661ABD7B94}" destId="{8134A50B-796A-4245-8777-BA9D7DC57B19}" srcOrd="5" destOrd="0" parTransId="{0FAE2EDD-DA07-4E31-B815-AFC2EEC7EC62}" sibTransId="{3A764BCD-7201-44FE-8D52-DDF5369560EF}"/>
    <dgm:cxn modelId="{FEBB90BA-D8A9-4970-A0CB-B186BB3216C8}" type="presOf" srcId="{7FA5DA0D-C58F-43E9-AF2F-D33AF2759605}" destId="{B4CBBE68-C870-42D6-A461-A277438E2160}" srcOrd="0" destOrd="6" presId="urn:microsoft.com/office/officeart/2005/8/layout/list1"/>
    <dgm:cxn modelId="{371473C5-9D67-40D0-BBBF-83F6B1FB2723}" srcId="{7A4BAAF2-1675-46E6-BA2C-2826D1DAF3EE}" destId="{AED7F072-12EC-4001-AC82-3D44BFB554CD}" srcOrd="0" destOrd="0" parTransId="{7103EFF3-CFD7-4DD4-85FD-0C29D21E3BE3}" sibTransId="{7D5309D0-283B-493D-9D39-412928A15793}"/>
    <dgm:cxn modelId="{EFDEB3CD-BF27-4AD1-937A-0AE95184A662}" srcId="{7A4BAAF2-1675-46E6-BA2C-2826D1DAF3EE}" destId="{E4E89821-637D-41E0-B006-BB661ABD7B94}" srcOrd="1" destOrd="0" parTransId="{F9E5CB0C-5AB4-4560-9D10-35E69B0A753D}" sibTransId="{82E47E7A-FDB6-43E1-B906-FB93EC6BBF65}"/>
    <dgm:cxn modelId="{47AC42D1-4F92-4E2E-9AEB-AE12A42044AB}" type="presOf" srcId="{7A4BAAF2-1675-46E6-BA2C-2826D1DAF3EE}" destId="{DDB7F542-D788-4642-9055-6D2A6ED80571}" srcOrd="0" destOrd="0" presId="urn:microsoft.com/office/officeart/2005/8/layout/list1"/>
    <dgm:cxn modelId="{483AA9D9-0EBF-4D78-B08B-E612685A6BC3}" type="presOf" srcId="{E4E89821-637D-41E0-B006-BB661ABD7B94}" destId="{99A4EA19-2C48-4F1F-B2FE-583F7197CC8B}" srcOrd="1" destOrd="0" presId="urn:microsoft.com/office/officeart/2005/8/layout/list1"/>
    <dgm:cxn modelId="{FB9FABE8-2BC8-4432-B0B2-1483E8587D6C}" type="presOf" srcId="{2B4FC968-6B0F-4C21-8386-6132A67CBA1D}" destId="{B4CBBE68-C870-42D6-A461-A277438E2160}" srcOrd="0" destOrd="2" presId="urn:microsoft.com/office/officeart/2005/8/layout/list1"/>
    <dgm:cxn modelId="{D9C1B8E9-75B2-4E01-B554-17DC3E9AA295}" type="presOf" srcId="{32D3D71F-79F3-46E9-BAC2-68529ACFE6E3}" destId="{F5A5D594-737C-4176-A75C-ECD1AB2864CB}" srcOrd="0" destOrd="4" presId="urn:microsoft.com/office/officeart/2005/8/layout/list1"/>
    <dgm:cxn modelId="{031137F5-C105-454A-BE24-9DC1A5BDEA55}" type="presOf" srcId="{AED7F072-12EC-4001-AC82-3D44BFB554CD}" destId="{0D6B2DC6-63A6-4972-9A47-8A2678455242}" srcOrd="1" destOrd="0" presId="urn:microsoft.com/office/officeart/2005/8/layout/list1"/>
    <dgm:cxn modelId="{228264FE-393E-481C-9A47-F37D085F0C56}" type="presParOf" srcId="{DDB7F542-D788-4642-9055-6D2A6ED80571}" destId="{DF6DCCA4-83FB-44D3-9896-C8455597D2A9}" srcOrd="0" destOrd="0" presId="urn:microsoft.com/office/officeart/2005/8/layout/list1"/>
    <dgm:cxn modelId="{2708FA96-A21B-4BFC-83D3-DF1381BBC9E0}" type="presParOf" srcId="{DF6DCCA4-83FB-44D3-9896-C8455597D2A9}" destId="{70E873C9-26C6-4472-AE26-68A6D9840A6F}" srcOrd="0" destOrd="0" presId="urn:microsoft.com/office/officeart/2005/8/layout/list1"/>
    <dgm:cxn modelId="{3056230F-E1E3-4926-91D0-23A45762373B}" type="presParOf" srcId="{DF6DCCA4-83FB-44D3-9896-C8455597D2A9}" destId="{0D6B2DC6-63A6-4972-9A47-8A2678455242}" srcOrd="1" destOrd="0" presId="urn:microsoft.com/office/officeart/2005/8/layout/list1"/>
    <dgm:cxn modelId="{EA9B79FF-4B97-400E-861C-65818B390ED3}" type="presParOf" srcId="{DDB7F542-D788-4642-9055-6D2A6ED80571}" destId="{59826155-B89A-4D05-8F6E-45504FBBFB76}" srcOrd="1" destOrd="0" presId="urn:microsoft.com/office/officeart/2005/8/layout/list1"/>
    <dgm:cxn modelId="{F5DA39F1-0BF5-4D8F-B5D2-9CA12044C98A}" type="presParOf" srcId="{DDB7F542-D788-4642-9055-6D2A6ED80571}" destId="{B4CBBE68-C870-42D6-A461-A277438E2160}" srcOrd="2" destOrd="0" presId="urn:microsoft.com/office/officeart/2005/8/layout/list1"/>
    <dgm:cxn modelId="{99E0A92D-B1E8-428D-8C88-AF2BA6C06276}" type="presParOf" srcId="{DDB7F542-D788-4642-9055-6D2A6ED80571}" destId="{2AA20B16-702C-4CC6-86BB-5C3E5DA45A6D}" srcOrd="3" destOrd="0" presId="urn:microsoft.com/office/officeart/2005/8/layout/list1"/>
    <dgm:cxn modelId="{760F5AE1-E4C8-44C2-A8B9-5834885D8ADF}" type="presParOf" srcId="{DDB7F542-D788-4642-9055-6D2A6ED80571}" destId="{3101FFBF-D7A6-4D28-94C5-B5419721DEB7}" srcOrd="4" destOrd="0" presId="urn:microsoft.com/office/officeart/2005/8/layout/list1"/>
    <dgm:cxn modelId="{6792F1CD-ABB8-44CD-BA27-C8003FAF81EC}" type="presParOf" srcId="{3101FFBF-D7A6-4D28-94C5-B5419721DEB7}" destId="{627CDB93-06EA-4187-B6AE-6FCC395B233F}" srcOrd="0" destOrd="0" presId="urn:microsoft.com/office/officeart/2005/8/layout/list1"/>
    <dgm:cxn modelId="{9A8FEF6D-6DAE-43B5-A417-C3A1421C1C2C}" type="presParOf" srcId="{3101FFBF-D7A6-4D28-94C5-B5419721DEB7}" destId="{99A4EA19-2C48-4F1F-B2FE-583F7197CC8B}" srcOrd="1" destOrd="0" presId="urn:microsoft.com/office/officeart/2005/8/layout/list1"/>
    <dgm:cxn modelId="{64E41458-A204-4F2E-BB15-C6B7C56C99F0}" type="presParOf" srcId="{DDB7F542-D788-4642-9055-6D2A6ED80571}" destId="{F96FF9E4-C0A3-4DB8-83A5-13FAE65910CB}" srcOrd="5" destOrd="0" presId="urn:microsoft.com/office/officeart/2005/8/layout/list1"/>
    <dgm:cxn modelId="{2F0AAF2E-5D6C-434A-8E80-C89C9EDD71BE}" type="presParOf" srcId="{DDB7F542-D788-4642-9055-6D2A6ED80571}" destId="{F5A5D594-737C-4176-A75C-ECD1AB2864CB}"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BBE68-C870-42D6-A461-A277438E2160}">
      <dsp:nvSpPr>
        <dsp:cNvPr id="0" name=""/>
        <dsp:cNvSpPr/>
      </dsp:nvSpPr>
      <dsp:spPr>
        <a:xfrm>
          <a:off x="0" y="134302"/>
          <a:ext cx="6172199" cy="231613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031" tIns="166624" rIns="479031" bIns="99568" numCol="1" spcCol="1270" anchor="t" anchorCtr="0">
          <a:noAutofit/>
        </a:bodyPr>
        <a:lstStyle/>
        <a:p>
          <a:pPr marL="114300" lvl="1" indent="-114300" algn="l" defTabSz="622300">
            <a:lnSpc>
              <a:spcPct val="90000"/>
            </a:lnSpc>
            <a:spcBef>
              <a:spcPct val="0"/>
            </a:spcBef>
            <a:spcAft>
              <a:spcPct val="15000"/>
            </a:spcAft>
            <a:buChar char="•"/>
          </a:pP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a:solidFill>
                <a:schemeClr val="tx1"/>
              </a:solidFill>
              <a:latin typeface="Times New Roman" panose="02020603050405020304" pitchFamily="18" charset="0"/>
              <a:ea typeface="+mn-ea"/>
              <a:cs typeface="Times New Roman" panose="02020603050405020304" pitchFamily="18" charset="0"/>
            </a:rPr>
            <a:t>Increase student growth in literacy and numeracy</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a:solidFill>
                <a:schemeClr val="tx1"/>
              </a:solidFill>
              <a:latin typeface="Times New Roman" panose="02020603050405020304" pitchFamily="18" charset="0"/>
              <a:ea typeface="+mn-ea"/>
              <a:cs typeface="Times New Roman" panose="02020603050405020304" pitchFamily="18" charset="0"/>
            </a:rPr>
            <a:t>Implementation of the IB curriculum</a:t>
          </a:r>
        </a:p>
        <a:p>
          <a:pPr marL="114300" lvl="1" indent="-114300" algn="l" defTabSz="622300">
            <a:lnSpc>
              <a:spcPct val="90000"/>
            </a:lnSpc>
            <a:spcBef>
              <a:spcPct val="0"/>
            </a:spcBef>
            <a:spcAft>
              <a:spcPct val="15000"/>
            </a:spcAft>
            <a:buChar char="•"/>
          </a:pPr>
          <a:r>
            <a:rPr lang="en-US" sz="1400" kern="1200">
              <a:latin typeface="Times New Roman" panose="02020603050405020304" pitchFamily="18" charset="0"/>
              <a:cs typeface="Times New Roman" panose="02020603050405020304" pitchFamily="18" charset="0"/>
            </a:rPr>
            <a:t>Implement social and emotional learning programs to develop strong school stakeholders. </a:t>
          </a:r>
          <a:endParaRPr lang="en-US" sz="1400" b="1" kern="1200" baseline="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10">
              <a:latin typeface="Times New Roman" panose="02020603050405020304" pitchFamily="18" charset="0"/>
              <a:cs typeface="Times New Roman" panose="02020603050405020304" pitchFamily="18" charset="0"/>
            </a:rPr>
            <a:t>Recruit, train and retain effective teaching staff and recruit high quality staff</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10">
              <a:latin typeface="Times New Roman" panose="02020603050405020304" pitchFamily="18" charset="0"/>
              <a:cs typeface="Times New Roman" panose="02020603050405020304" pitchFamily="18" charset="0"/>
            </a:rPr>
            <a:t>Implement wellness strategies and resources for staff</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10">
              <a:latin typeface="Times New Roman" panose="02020603050405020304" pitchFamily="18" charset="0"/>
              <a:cs typeface="Times New Roman" panose="02020603050405020304" pitchFamily="18" charset="0"/>
            </a:rPr>
            <a:t>Implement Advanced Via Individual Determination Program to individual course determination based on student readiness</a:t>
          </a:r>
          <a:endParaRPr lang="en-US" sz="1400" kern="1200">
            <a:latin typeface="Times New Roman" panose="02020603050405020304" pitchFamily="18" charset="0"/>
            <a:cs typeface="Times New Roman" panose="02020603050405020304" pitchFamily="18" charset="0"/>
          </a:endParaRPr>
        </a:p>
      </dsp:txBody>
      <dsp:txXfrm>
        <a:off x="0" y="134302"/>
        <a:ext cx="6172199" cy="2316135"/>
      </dsp:txXfrm>
    </dsp:sp>
    <dsp:sp modelId="{0D6B2DC6-63A6-4972-9A47-8A2678455242}">
      <dsp:nvSpPr>
        <dsp:cNvPr id="0" name=""/>
        <dsp:cNvSpPr/>
      </dsp:nvSpPr>
      <dsp:spPr>
        <a:xfrm>
          <a:off x="308610" y="16338"/>
          <a:ext cx="4320540" cy="2359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306" tIns="0" rIns="163306" bIns="0" numCol="1" spcCol="1270" anchor="ctr" anchorCtr="0">
          <a:noAutofit/>
        </a:bodyPr>
        <a:lstStyle/>
        <a:p>
          <a:pPr marL="0" lvl="0" indent="0" algn="l" defTabSz="533400">
            <a:lnSpc>
              <a:spcPct val="90000"/>
            </a:lnSpc>
            <a:spcBef>
              <a:spcPct val="0"/>
            </a:spcBef>
            <a:spcAft>
              <a:spcPct val="35000"/>
            </a:spcAft>
            <a:buNone/>
            <a:defRPr b="1"/>
          </a:pPr>
          <a:r>
            <a:rPr lang="en-US" sz="1200" kern="1200"/>
            <a:t>Overview</a:t>
          </a:r>
        </a:p>
      </dsp:txBody>
      <dsp:txXfrm>
        <a:off x="320127" y="27855"/>
        <a:ext cx="4297506" cy="212895"/>
      </dsp:txXfrm>
    </dsp:sp>
    <dsp:sp modelId="{F5A5D594-737C-4176-A75C-ECD1AB2864CB}">
      <dsp:nvSpPr>
        <dsp:cNvPr id="0" name=""/>
        <dsp:cNvSpPr/>
      </dsp:nvSpPr>
      <dsp:spPr>
        <a:xfrm>
          <a:off x="0" y="2627899"/>
          <a:ext cx="6172199" cy="22457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79031" tIns="166624" rIns="479031" bIns="99568" numCol="1" spcCol="1270" anchor="t" anchorCtr="0">
          <a:noAutofit/>
        </a:bodyPr>
        <a:lstStyle/>
        <a:p>
          <a:pPr marL="114300" lvl="1" indent="-114300" algn="l" defTabSz="622300">
            <a:lnSpc>
              <a:spcPct val="90000"/>
            </a:lnSpc>
            <a:spcBef>
              <a:spcPct val="0"/>
            </a:spcBef>
            <a:spcAft>
              <a:spcPct val="15000"/>
            </a:spcAft>
            <a:buChar char="•"/>
          </a:pP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5">
              <a:solidFill>
                <a:prstClr val="black"/>
              </a:solidFill>
              <a:latin typeface="Times New Roman" panose="02020603050405020304" pitchFamily="18" charset="0"/>
              <a:cs typeface="Times New Roman" panose="02020603050405020304" pitchFamily="18" charset="0"/>
            </a:rPr>
            <a:t>At least 30%  of students will be  proficient or distinguished on the Math milestones by 2022 and a 5% increase each year thereafter.</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5">
              <a:solidFill>
                <a:prstClr val="black"/>
              </a:solidFill>
              <a:latin typeface="Times New Roman" panose="02020603050405020304" pitchFamily="18" charset="0"/>
              <a:cs typeface="Times New Roman" panose="02020603050405020304" pitchFamily="18" charset="0"/>
            </a:rPr>
            <a:t> At least 30% of students will be proficient or distinguished on the ELA milestones by 2022 and a 5% increase each year thereafter. </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spc="-5">
              <a:solidFill>
                <a:prstClr val="black"/>
              </a:solidFill>
              <a:latin typeface="Times New Roman" panose="02020603050405020304" pitchFamily="18" charset="0"/>
              <a:cs typeface="Times New Roman" panose="02020603050405020304" pitchFamily="18" charset="0"/>
            </a:rPr>
            <a:t>Retain 80% of our staff over the next five years</a:t>
          </a:r>
          <a:endParaRPr lang="en-US" sz="1400" kern="1200">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a:solidFill>
                <a:srgbClr val="000000"/>
              </a:solidFill>
              <a:latin typeface="Times New Roman" panose="02020603050405020304" pitchFamily="18" charset="0"/>
              <a:cs typeface="Times New Roman" panose="02020603050405020304" pitchFamily="18" charset="0"/>
            </a:rPr>
            <a:t>Within the next five years continue to strengthen the implementation of our IB program by continuing to meet the IB standards and practices through the collection of artifacts and curriculum implementation that reflect the IB standards and practice requirements.</a:t>
          </a:r>
          <a:endParaRPr lang="en-US" sz="1400" kern="1200">
            <a:latin typeface="Times New Roman" panose="02020603050405020304" pitchFamily="18" charset="0"/>
            <a:cs typeface="Times New Roman" panose="02020603050405020304" pitchFamily="18" charset="0"/>
          </a:endParaRPr>
        </a:p>
        <a:p>
          <a:pPr marL="57150" lvl="1" indent="-57150" algn="l" defTabSz="444500">
            <a:lnSpc>
              <a:spcPct val="90000"/>
            </a:lnSpc>
            <a:spcBef>
              <a:spcPct val="0"/>
            </a:spcBef>
            <a:spcAft>
              <a:spcPct val="15000"/>
            </a:spcAft>
            <a:buChar char="•"/>
          </a:pPr>
          <a:endParaRPr lang="en-US" sz="1000" kern="1200"/>
        </a:p>
      </dsp:txBody>
      <dsp:txXfrm>
        <a:off x="0" y="2627899"/>
        <a:ext cx="6172199" cy="2245725"/>
      </dsp:txXfrm>
    </dsp:sp>
    <dsp:sp modelId="{99A4EA19-2C48-4F1F-B2FE-583F7197CC8B}">
      <dsp:nvSpPr>
        <dsp:cNvPr id="0" name=""/>
        <dsp:cNvSpPr/>
      </dsp:nvSpPr>
      <dsp:spPr>
        <a:xfrm>
          <a:off x="308610" y="2493596"/>
          <a:ext cx="4320540" cy="23592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63306" tIns="0" rIns="163306" bIns="0" numCol="1" spcCol="1270" anchor="ctr" anchorCtr="0">
          <a:noAutofit/>
        </a:bodyPr>
        <a:lstStyle/>
        <a:p>
          <a:pPr marL="0" lvl="0" indent="0" algn="l" defTabSz="533400">
            <a:lnSpc>
              <a:spcPct val="90000"/>
            </a:lnSpc>
            <a:spcBef>
              <a:spcPct val="0"/>
            </a:spcBef>
            <a:spcAft>
              <a:spcPct val="35000"/>
            </a:spcAft>
            <a:buNone/>
            <a:defRPr b="1"/>
          </a:pPr>
          <a:r>
            <a:rPr lang="en-US" sz="1200" kern="1200"/>
            <a:t>SMART GOALS</a:t>
          </a:r>
        </a:p>
      </dsp:txBody>
      <dsp:txXfrm>
        <a:off x="320127" y="2505113"/>
        <a:ext cx="4297506" cy="21289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D381-971A-5FB0-0661-ABE1E5BB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55F0B0-0E0A-2B9B-622E-35AC163CEB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6E9127-FD66-A6D9-9DDA-747A51B07227}"/>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5" name="Footer Placeholder 4">
            <a:extLst>
              <a:ext uri="{FF2B5EF4-FFF2-40B4-BE49-F238E27FC236}">
                <a16:creationId xmlns:a16="http://schemas.microsoft.com/office/drawing/2014/main" id="{70F13C6D-4760-0FD5-CB53-6D8F92E3C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E62B-2A35-E765-A963-8E6A36D4A104}"/>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2074152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631E4-981B-9A85-9522-40D3DC097B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4F415C-0235-C835-5601-12A5FACA1A6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0B5D3C-51D0-7C0D-F120-4FF5740DD888}"/>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5" name="Footer Placeholder 4">
            <a:extLst>
              <a:ext uri="{FF2B5EF4-FFF2-40B4-BE49-F238E27FC236}">
                <a16:creationId xmlns:a16="http://schemas.microsoft.com/office/drawing/2014/main" id="{FBCA3022-C923-254A-7221-09DF3C6A3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9E8F3-D885-EF84-3AFB-9BFBE2A8A391}"/>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3365345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98E9F5-94F0-C09C-B1CF-D17F40CAD6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8AF28F-82F7-8BDE-69C2-4E407C09A0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70A23A-D4CA-F9B5-FA31-E455F700C497}"/>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5" name="Footer Placeholder 4">
            <a:extLst>
              <a:ext uri="{FF2B5EF4-FFF2-40B4-BE49-F238E27FC236}">
                <a16:creationId xmlns:a16="http://schemas.microsoft.com/office/drawing/2014/main" id="{E5DACCAF-A718-6F72-F5D9-E209B63EDB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727C73-100D-9C36-57BC-0A98446398AE}"/>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3666594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abl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B0C0F070-237F-C60F-3458-4D4D9BA0A222}"/>
              </a:ext>
            </a:extLst>
          </p:cNvPr>
          <p:cNvSpPr/>
          <p:nvPr userDrawn="1"/>
        </p:nvSpPr>
        <p:spPr>
          <a:xfrm>
            <a:off x="9866106" y="0"/>
            <a:ext cx="2325894" cy="2180854"/>
          </a:xfrm>
          <a:custGeom>
            <a:avLst/>
            <a:gdLst>
              <a:gd name="connsiteX0" fmla="*/ 2066927 w 2325894"/>
              <a:gd name="connsiteY0" fmla="*/ 0 h 2180854"/>
              <a:gd name="connsiteX1" fmla="*/ 2098882 w 2325894"/>
              <a:gd name="connsiteY1" fmla="*/ 0 h 2180854"/>
              <a:gd name="connsiteX2" fmla="*/ 2128893 w 2325894"/>
              <a:gd name="connsiteY2" fmla="*/ 44463 h 2180854"/>
              <a:gd name="connsiteX3" fmla="*/ 2269798 w 2325894"/>
              <a:gd name="connsiteY3" fmla="*/ 120493 h 2180854"/>
              <a:gd name="connsiteX4" fmla="*/ 2325894 w 2325894"/>
              <a:gd name="connsiteY4" fmla="*/ 126162 h 2180854"/>
              <a:gd name="connsiteX5" fmla="*/ 2325894 w 2325894"/>
              <a:gd name="connsiteY5" fmla="*/ 149263 h 2180854"/>
              <a:gd name="connsiteX6" fmla="*/ 2265120 w 2325894"/>
              <a:gd name="connsiteY6" fmla="*/ 143117 h 2180854"/>
              <a:gd name="connsiteX7" fmla="*/ 2075647 w 2325894"/>
              <a:gd name="connsiteY7" fmla="*/ 16048 h 2180854"/>
              <a:gd name="connsiteX8" fmla="*/ 1926448 w 2325894"/>
              <a:gd name="connsiteY8" fmla="*/ 0 h 2180854"/>
              <a:gd name="connsiteX9" fmla="*/ 1950522 w 2325894"/>
              <a:gd name="connsiteY9" fmla="*/ 0 h 2180854"/>
              <a:gd name="connsiteX10" fmla="*/ 1952130 w 2325894"/>
              <a:gd name="connsiteY10" fmla="*/ 5167 h 2180854"/>
              <a:gd name="connsiteX11" fmla="*/ 2244242 w 2325894"/>
              <a:gd name="connsiteY11" fmla="*/ 244834 h 2180854"/>
              <a:gd name="connsiteX12" fmla="*/ 2325894 w 2325894"/>
              <a:gd name="connsiteY12" fmla="*/ 253091 h 2180854"/>
              <a:gd name="connsiteX13" fmla="*/ 2325894 w 2325894"/>
              <a:gd name="connsiteY13" fmla="*/ 276192 h 2180854"/>
              <a:gd name="connsiteX14" fmla="*/ 2239598 w 2325894"/>
              <a:gd name="connsiteY14" fmla="*/ 267464 h 2180854"/>
              <a:gd name="connsiteX15" fmla="*/ 1930848 w 2325894"/>
              <a:gd name="connsiteY15" fmla="*/ 14141 h 2180854"/>
              <a:gd name="connsiteX16" fmla="*/ 1794114 w 2325894"/>
              <a:gd name="connsiteY16" fmla="*/ 0 h 2180854"/>
              <a:gd name="connsiteX17" fmla="*/ 1818202 w 2325894"/>
              <a:gd name="connsiteY17" fmla="*/ 0 h 2180854"/>
              <a:gd name="connsiteX18" fmla="*/ 1835170 w 2325894"/>
              <a:gd name="connsiteY18" fmla="*/ 54535 h 2180854"/>
              <a:gd name="connsiteX19" fmla="*/ 2218687 w 2325894"/>
              <a:gd name="connsiteY19" fmla="*/ 369191 h 2180854"/>
              <a:gd name="connsiteX20" fmla="*/ 2325894 w 2325894"/>
              <a:gd name="connsiteY20" fmla="*/ 380032 h 2180854"/>
              <a:gd name="connsiteX21" fmla="*/ 2325894 w 2325894"/>
              <a:gd name="connsiteY21" fmla="*/ 403132 h 2180854"/>
              <a:gd name="connsiteX22" fmla="*/ 2214043 w 2325894"/>
              <a:gd name="connsiteY22" fmla="*/ 391825 h 2180854"/>
              <a:gd name="connsiteX23" fmla="*/ 1813889 w 2325894"/>
              <a:gd name="connsiteY23" fmla="*/ 63559 h 2180854"/>
              <a:gd name="connsiteX24" fmla="*/ 1661683 w 2325894"/>
              <a:gd name="connsiteY24" fmla="*/ 0 h 2180854"/>
              <a:gd name="connsiteX25" fmla="*/ 1685874 w 2325894"/>
              <a:gd name="connsiteY25" fmla="*/ 0 h 2180854"/>
              <a:gd name="connsiteX26" fmla="*/ 1718212 w 2325894"/>
              <a:gd name="connsiteY26" fmla="*/ 103965 h 2180854"/>
              <a:gd name="connsiteX27" fmla="*/ 2193133 w 2325894"/>
              <a:gd name="connsiteY27" fmla="*/ 493659 h 2180854"/>
              <a:gd name="connsiteX28" fmla="*/ 2325894 w 2325894"/>
              <a:gd name="connsiteY28" fmla="*/ 507083 h 2180854"/>
              <a:gd name="connsiteX29" fmla="*/ 2325894 w 2325894"/>
              <a:gd name="connsiteY29" fmla="*/ 530183 h 2180854"/>
              <a:gd name="connsiteX30" fmla="*/ 2188450 w 2325894"/>
              <a:gd name="connsiteY30" fmla="*/ 516288 h 2180854"/>
              <a:gd name="connsiteX31" fmla="*/ 1696817 w 2325894"/>
              <a:gd name="connsiteY31" fmla="*/ 112939 h 2180854"/>
              <a:gd name="connsiteX32" fmla="*/ 1531553 w 2325894"/>
              <a:gd name="connsiteY32" fmla="*/ 0 h 2180854"/>
              <a:gd name="connsiteX33" fmla="*/ 1554659 w 2325894"/>
              <a:gd name="connsiteY33" fmla="*/ 0 h 2180854"/>
              <a:gd name="connsiteX34" fmla="*/ 1555243 w 2325894"/>
              <a:gd name="connsiteY34" fmla="*/ 5776 h 2180854"/>
              <a:gd name="connsiteX35" fmla="*/ 2245588 w 2325894"/>
              <a:gd name="connsiteY35" fmla="*/ 629962 h 2180854"/>
              <a:gd name="connsiteX36" fmla="*/ 2325894 w 2325894"/>
              <a:gd name="connsiteY36" fmla="*/ 634030 h 2180854"/>
              <a:gd name="connsiteX37" fmla="*/ 2325894 w 2325894"/>
              <a:gd name="connsiteY37" fmla="*/ 657131 h 2180854"/>
              <a:gd name="connsiteX38" fmla="*/ 2243214 w 2325894"/>
              <a:gd name="connsiteY38" fmla="*/ 652943 h 2180854"/>
              <a:gd name="connsiteX39" fmla="*/ 1532607 w 2325894"/>
              <a:gd name="connsiteY39" fmla="*/ 10419 h 2180854"/>
              <a:gd name="connsiteX40" fmla="*/ 1404609 w 2325894"/>
              <a:gd name="connsiteY40" fmla="*/ 0 h 2180854"/>
              <a:gd name="connsiteX41" fmla="*/ 1427709 w 2325894"/>
              <a:gd name="connsiteY41" fmla="*/ 0 h 2180854"/>
              <a:gd name="connsiteX42" fmla="*/ 1430873 w 2325894"/>
              <a:gd name="connsiteY42" fmla="*/ 31287 h 2180854"/>
              <a:gd name="connsiteX43" fmla="*/ 2232606 w 2325894"/>
              <a:gd name="connsiteY43" fmla="*/ 756233 h 2180854"/>
              <a:gd name="connsiteX44" fmla="*/ 2325894 w 2325894"/>
              <a:gd name="connsiteY44" fmla="*/ 760959 h 2180854"/>
              <a:gd name="connsiteX45" fmla="*/ 2325894 w 2325894"/>
              <a:gd name="connsiteY45" fmla="*/ 784060 h 2180854"/>
              <a:gd name="connsiteX46" fmla="*/ 2230270 w 2325894"/>
              <a:gd name="connsiteY46" fmla="*/ 779216 h 2180854"/>
              <a:gd name="connsiteX47" fmla="*/ 1408246 w 2325894"/>
              <a:gd name="connsiteY47" fmla="*/ 35964 h 2180854"/>
              <a:gd name="connsiteX48" fmla="*/ 1274343 w 2325894"/>
              <a:gd name="connsiteY48" fmla="*/ 0 h 2180854"/>
              <a:gd name="connsiteX49" fmla="*/ 1300756 w 2325894"/>
              <a:gd name="connsiteY49" fmla="*/ 0 h 2180854"/>
              <a:gd name="connsiteX50" fmla="*/ 1306507 w 2325894"/>
              <a:gd name="connsiteY50" fmla="*/ 56884 h 2180854"/>
              <a:gd name="connsiteX51" fmla="*/ 2219643 w 2325894"/>
              <a:gd name="connsiteY51" fmla="*/ 882640 h 2180854"/>
              <a:gd name="connsiteX52" fmla="*/ 2325894 w 2325894"/>
              <a:gd name="connsiteY52" fmla="*/ 888022 h 2180854"/>
              <a:gd name="connsiteX53" fmla="*/ 2325894 w 2325894"/>
              <a:gd name="connsiteY53" fmla="*/ 911123 h 2180854"/>
              <a:gd name="connsiteX54" fmla="*/ 2217286 w 2325894"/>
              <a:gd name="connsiteY54" fmla="*/ 905621 h 2180854"/>
              <a:gd name="connsiteX55" fmla="*/ 1283761 w 2325894"/>
              <a:gd name="connsiteY55" fmla="*/ 61528 h 2180854"/>
              <a:gd name="connsiteX56" fmla="*/ 1146071 w 2325894"/>
              <a:gd name="connsiteY56" fmla="*/ 0 h 2180854"/>
              <a:gd name="connsiteX57" fmla="*/ 1169414 w 2325894"/>
              <a:gd name="connsiteY57" fmla="*/ 0 h 2180854"/>
              <a:gd name="connsiteX58" fmla="*/ 1182030 w 2325894"/>
              <a:gd name="connsiteY58" fmla="*/ 82429 h 2180854"/>
              <a:gd name="connsiteX59" fmla="*/ 2206679 w 2325894"/>
              <a:gd name="connsiteY59" fmla="*/ 1008912 h 2180854"/>
              <a:gd name="connsiteX60" fmla="*/ 2325894 w 2325894"/>
              <a:gd name="connsiteY60" fmla="*/ 1014951 h 2180854"/>
              <a:gd name="connsiteX61" fmla="*/ 2325894 w 2325894"/>
              <a:gd name="connsiteY61" fmla="*/ 1038052 h 2180854"/>
              <a:gd name="connsiteX62" fmla="*/ 2204323 w 2325894"/>
              <a:gd name="connsiteY62" fmla="*/ 1031893 h 2180854"/>
              <a:gd name="connsiteX63" fmla="*/ 1159398 w 2325894"/>
              <a:gd name="connsiteY63" fmla="*/ 87072 h 2180854"/>
              <a:gd name="connsiteX64" fmla="*/ 1017789 w 2325894"/>
              <a:gd name="connsiteY64" fmla="*/ 0 h 2180854"/>
              <a:gd name="connsiteX65" fmla="*/ 1041132 w 2325894"/>
              <a:gd name="connsiteY65" fmla="*/ 0 h 2180854"/>
              <a:gd name="connsiteX66" fmla="*/ 1057661 w 2325894"/>
              <a:gd name="connsiteY66" fmla="*/ 107992 h 2180854"/>
              <a:gd name="connsiteX67" fmla="*/ 2193716 w 2325894"/>
              <a:gd name="connsiteY67" fmla="*/ 1135208 h 2180854"/>
              <a:gd name="connsiteX68" fmla="*/ 2325894 w 2325894"/>
              <a:gd name="connsiteY68" fmla="*/ 1141903 h 2180854"/>
              <a:gd name="connsiteX69" fmla="*/ 2325894 w 2325894"/>
              <a:gd name="connsiteY69" fmla="*/ 1165004 h 2180854"/>
              <a:gd name="connsiteX70" fmla="*/ 2191361 w 2325894"/>
              <a:gd name="connsiteY70" fmla="*/ 1158189 h 2180854"/>
              <a:gd name="connsiteX71" fmla="*/ 1035029 w 2325894"/>
              <a:gd name="connsiteY71" fmla="*/ 112636 h 2180854"/>
              <a:gd name="connsiteX72" fmla="*/ 889397 w 2325894"/>
              <a:gd name="connsiteY72" fmla="*/ 0 h 2180854"/>
              <a:gd name="connsiteX73" fmla="*/ 912837 w 2325894"/>
              <a:gd name="connsiteY73" fmla="*/ 0 h 2180854"/>
              <a:gd name="connsiteX74" fmla="*/ 933296 w 2325894"/>
              <a:gd name="connsiteY74" fmla="*/ 133667 h 2180854"/>
              <a:gd name="connsiteX75" fmla="*/ 2180754 w 2325894"/>
              <a:gd name="connsiteY75" fmla="*/ 1261608 h 2180854"/>
              <a:gd name="connsiteX76" fmla="*/ 2325894 w 2325894"/>
              <a:gd name="connsiteY76" fmla="*/ 1268960 h 2180854"/>
              <a:gd name="connsiteX77" fmla="*/ 2325894 w 2325894"/>
              <a:gd name="connsiteY77" fmla="*/ 1292061 h 2180854"/>
              <a:gd name="connsiteX78" fmla="*/ 2178378 w 2325894"/>
              <a:gd name="connsiteY78" fmla="*/ 1284588 h 2180854"/>
              <a:gd name="connsiteX79" fmla="*/ 910550 w 2325894"/>
              <a:gd name="connsiteY79" fmla="*/ 138199 h 2180854"/>
              <a:gd name="connsiteX80" fmla="*/ 761929 w 2325894"/>
              <a:gd name="connsiteY80" fmla="*/ 0 h 2180854"/>
              <a:gd name="connsiteX81" fmla="*/ 785032 w 2325894"/>
              <a:gd name="connsiteY81" fmla="*/ 0 h 2180854"/>
              <a:gd name="connsiteX82" fmla="*/ 785312 w 2325894"/>
              <a:gd name="connsiteY82" fmla="*/ 5523 h 2180854"/>
              <a:gd name="connsiteX83" fmla="*/ 2167790 w 2325894"/>
              <a:gd name="connsiteY83" fmla="*/ 1387884 h 2180854"/>
              <a:gd name="connsiteX84" fmla="*/ 2325894 w 2325894"/>
              <a:gd name="connsiteY84" fmla="*/ 1395894 h 2180854"/>
              <a:gd name="connsiteX85" fmla="*/ 2325894 w 2325894"/>
              <a:gd name="connsiteY85" fmla="*/ 1418995 h 2180854"/>
              <a:gd name="connsiteX86" fmla="*/ 2165434 w 2325894"/>
              <a:gd name="connsiteY86" fmla="*/ 1410866 h 2180854"/>
              <a:gd name="connsiteX87" fmla="*/ 762328 w 2325894"/>
              <a:gd name="connsiteY87" fmla="*/ 7877 h 2180854"/>
              <a:gd name="connsiteX88" fmla="*/ 634980 w 2325894"/>
              <a:gd name="connsiteY88" fmla="*/ 0 h 2180854"/>
              <a:gd name="connsiteX89" fmla="*/ 658083 w 2325894"/>
              <a:gd name="connsiteY89" fmla="*/ 0 h 2180854"/>
              <a:gd name="connsiteX90" fmla="*/ 659019 w 2325894"/>
              <a:gd name="connsiteY90" fmla="*/ 18476 h 2180854"/>
              <a:gd name="connsiteX91" fmla="*/ 2154827 w 2325894"/>
              <a:gd name="connsiteY91" fmla="*/ 1514157 h 2180854"/>
              <a:gd name="connsiteX92" fmla="*/ 2325894 w 2325894"/>
              <a:gd name="connsiteY92" fmla="*/ 1522823 h 2180854"/>
              <a:gd name="connsiteX93" fmla="*/ 2325894 w 2325894"/>
              <a:gd name="connsiteY93" fmla="*/ 1545924 h 2180854"/>
              <a:gd name="connsiteX94" fmla="*/ 2152472 w 2325894"/>
              <a:gd name="connsiteY94" fmla="*/ 1537138 h 2180854"/>
              <a:gd name="connsiteX95" fmla="*/ 636036 w 2325894"/>
              <a:gd name="connsiteY95" fmla="*/ 20831 h 2180854"/>
              <a:gd name="connsiteX96" fmla="*/ 507911 w 2325894"/>
              <a:gd name="connsiteY96" fmla="*/ 0 h 2180854"/>
              <a:gd name="connsiteX97" fmla="*/ 531128 w 2325894"/>
              <a:gd name="connsiteY97" fmla="*/ 0 h 2180854"/>
              <a:gd name="connsiteX98" fmla="*/ 532727 w 2325894"/>
              <a:gd name="connsiteY98" fmla="*/ 31559 h 2180854"/>
              <a:gd name="connsiteX99" fmla="*/ 2141864 w 2325894"/>
              <a:gd name="connsiteY99" fmla="*/ 1640562 h 2180854"/>
              <a:gd name="connsiteX100" fmla="*/ 2325894 w 2325894"/>
              <a:gd name="connsiteY100" fmla="*/ 1649885 h 2180854"/>
              <a:gd name="connsiteX101" fmla="*/ 2325894 w 2325894"/>
              <a:gd name="connsiteY101" fmla="*/ 1672981 h 2180854"/>
              <a:gd name="connsiteX102" fmla="*/ 2139488 w 2325894"/>
              <a:gd name="connsiteY102" fmla="*/ 1663539 h 2180854"/>
              <a:gd name="connsiteX103" fmla="*/ 509624 w 2325894"/>
              <a:gd name="connsiteY103" fmla="*/ 33818 h 2180854"/>
              <a:gd name="connsiteX104" fmla="*/ 380961 w 2325894"/>
              <a:gd name="connsiteY104" fmla="*/ 0 h 2180854"/>
              <a:gd name="connsiteX105" fmla="*/ 404065 w 2325894"/>
              <a:gd name="connsiteY105" fmla="*/ 0 h 2180854"/>
              <a:gd name="connsiteX106" fmla="*/ 406316 w 2325894"/>
              <a:gd name="connsiteY106" fmla="*/ 44437 h 2180854"/>
              <a:gd name="connsiteX107" fmla="*/ 2128900 w 2325894"/>
              <a:gd name="connsiteY107" fmla="*/ 1766854 h 2180854"/>
              <a:gd name="connsiteX108" fmla="*/ 2325894 w 2325894"/>
              <a:gd name="connsiteY108" fmla="*/ 1776833 h 2180854"/>
              <a:gd name="connsiteX109" fmla="*/ 2325894 w 2325894"/>
              <a:gd name="connsiteY109" fmla="*/ 1799934 h 2180854"/>
              <a:gd name="connsiteX110" fmla="*/ 2126525 w 2325894"/>
              <a:gd name="connsiteY110" fmla="*/ 1789835 h 2180854"/>
              <a:gd name="connsiteX111" fmla="*/ 383332 w 2325894"/>
              <a:gd name="connsiteY111" fmla="*/ 46792 h 2180854"/>
              <a:gd name="connsiteX112" fmla="*/ 254013 w 2325894"/>
              <a:gd name="connsiteY112" fmla="*/ 0 h 2180854"/>
              <a:gd name="connsiteX113" fmla="*/ 277116 w 2325894"/>
              <a:gd name="connsiteY113" fmla="*/ 0 h 2180854"/>
              <a:gd name="connsiteX114" fmla="*/ 280023 w 2325894"/>
              <a:gd name="connsiteY114" fmla="*/ 57371 h 2180854"/>
              <a:gd name="connsiteX115" fmla="*/ 2115917 w 2325894"/>
              <a:gd name="connsiteY115" fmla="*/ 1893125 h 2180854"/>
              <a:gd name="connsiteX116" fmla="*/ 2325894 w 2325894"/>
              <a:gd name="connsiteY116" fmla="*/ 1903762 h 2180854"/>
              <a:gd name="connsiteX117" fmla="*/ 2325894 w 2325894"/>
              <a:gd name="connsiteY117" fmla="*/ 1926863 h 2180854"/>
              <a:gd name="connsiteX118" fmla="*/ 2113563 w 2325894"/>
              <a:gd name="connsiteY118" fmla="*/ 1916107 h 2180854"/>
              <a:gd name="connsiteX119" fmla="*/ 257040 w 2325894"/>
              <a:gd name="connsiteY119" fmla="*/ 59745 h 2180854"/>
              <a:gd name="connsiteX120" fmla="*/ 126949 w 2325894"/>
              <a:gd name="connsiteY120" fmla="*/ 0 h 2180854"/>
              <a:gd name="connsiteX121" fmla="*/ 150160 w 2325894"/>
              <a:gd name="connsiteY121" fmla="*/ 0 h 2180854"/>
              <a:gd name="connsiteX122" fmla="*/ 153729 w 2325894"/>
              <a:gd name="connsiteY122" fmla="*/ 70454 h 2180854"/>
              <a:gd name="connsiteX123" fmla="*/ 2102955 w 2325894"/>
              <a:gd name="connsiteY123" fmla="*/ 2019530 h 2180854"/>
              <a:gd name="connsiteX124" fmla="*/ 2325894 w 2325894"/>
              <a:gd name="connsiteY124" fmla="*/ 2030824 h 2180854"/>
              <a:gd name="connsiteX125" fmla="*/ 2325894 w 2325894"/>
              <a:gd name="connsiteY125" fmla="*/ 2053925 h 2180854"/>
              <a:gd name="connsiteX126" fmla="*/ 2100598 w 2325894"/>
              <a:gd name="connsiteY126" fmla="*/ 2042512 h 2180854"/>
              <a:gd name="connsiteX127" fmla="*/ 130633 w 2325894"/>
              <a:gd name="connsiteY127" fmla="*/ 72714 h 2180854"/>
              <a:gd name="connsiteX128" fmla="*/ 0 w 2325894"/>
              <a:gd name="connsiteY128" fmla="*/ 0 h 2180854"/>
              <a:gd name="connsiteX129" fmla="*/ 23103 w 2325894"/>
              <a:gd name="connsiteY129" fmla="*/ 0 h 2180854"/>
              <a:gd name="connsiteX130" fmla="*/ 27324 w 2325894"/>
              <a:gd name="connsiteY130" fmla="*/ 83311 h 2180854"/>
              <a:gd name="connsiteX131" fmla="*/ 2089991 w 2325894"/>
              <a:gd name="connsiteY131" fmla="*/ 2145803 h 2180854"/>
              <a:gd name="connsiteX132" fmla="*/ 2325894 w 2325894"/>
              <a:gd name="connsiteY132" fmla="*/ 2157753 h 2180854"/>
              <a:gd name="connsiteX133" fmla="*/ 2325894 w 2325894"/>
              <a:gd name="connsiteY133" fmla="*/ 2180854 h 2180854"/>
              <a:gd name="connsiteX134" fmla="*/ 2087636 w 2325894"/>
              <a:gd name="connsiteY134" fmla="*/ 2168784 h 2180854"/>
              <a:gd name="connsiteX135" fmla="*/ 4341 w 2325894"/>
              <a:gd name="connsiteY135" fmla="*/ 85667 h 2180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2325894" h="2180854">
                <a:moveTo>
                  <a:pt x="2066927" y="0"/>
                </a:moveTo>
                <a:lnTo>
                  <a:pt x="2098882" y="0"/>
                </a:lnTo>
                <a:lnTo>
                  <a:pt x="2128893" y="44463"/>
                </a:lnTo>
                <a:cubicBezTo>
                  <a:pt x="2166753" y="82308"/>
                  <a:pt x="2215417" y="109341"/>
                  <a:pt x="2269798" y="120493"/>
                </a:cubicBezTo>
                <a:lnTo>
                  <a:pt x="2325894" y="126162"/>
                </a:lnTo>
                <a:lnTo>
                  <a:pt x="2325894" y="149263"/>
                </a:lnTo>
                <a:lnTo>
                  <a:pt x="2265120" y="143117"/>
                </a:lnTo>
                <a:cubicBezTo>
                  <a:pt x="2186576" y="127002"/>
                  <a:pt x="2119077" y="80290"/>
                  <a:pt x="2075647" y="16048"/>
                </a:cubicBezTo>
                <a:close/>
                <a:moveTo>
                  <a:pt x="1926448" y="0"/>
                </a:moveTo>
                <a:lnTo>
                  <a:pt x="1950522" y="0"/>
                </a:lnTo>
                <a:lnTo>
                  <a:pt x="1952130" y="5167"/>
                </a:lnTo>
                <a:cubicBezTo>
                  <a:pt x="2003529" y="126455"/>
                  <a:pt x="2112323" y="217766"/>
                  <a:pt x="2244242" y="244834"/>
                </a:cubicBezTo>
                <a:lnTo>
                  <a:pt x="2325894" y="253091"/>
                </a:lnTo>
                <a:lnTo>
                  <a:pt x="2325894" y="276192"/>
                </a:lnTo>
                <a:lnTo>
                  <a:pt x="2239598" y="267464"/>
                </a:lnTo>
                <a:cubicBezTo>
                  <a:pt x="2100173" y="238852"/>
                  <a:pt x="1985178" y="142334"/>
                  <a:pt x="1930848" y="14141"/>
                </a:cubicBezTo>
                <a:close/>
                <a:moveTo>
                  <a:pt x="1794114" y="0"/>
                </a:moveTo>
                <a:lnTo>
                  <a:pt x="1818202" y="0"/>
                </a:lnTo>
                <a:lnTo>
                  <a:pt x="1835170" y="54535"/>
                </a:lnTo>
                <a:cubicBezTo>
                  <a:pt x="1902650" y="213778"/>
                  <a:pt x="2045483" y="333656"/>
                  <a:pt x="2218687" y="369191"/>
                </a:cubicBezTo>
                <a:lnTo>
                  <a:pt x="2325894" y="380032"/>
                </a:lnTo>
                <a:lnTo>
                  <a:pt x="2325894" y="403132"/>
                </a:lnTo>
                <a:lnTo>
                  <a:pt x="2214043" y="391825"/>
                </a:lnTo>
                <a:cubicBezTo>
                  <a:pt x="2033333" y="354761"/>
                  <a:pt x="1884299" y="229720"/>
                  <a:pt x="1813889" y="63559"/>
                </a:cubicBezTo>
                <a:close/>
                <a:moveTo>
                  <a:pt x="1661683" y="0"/>
                </a:moveTo>
                <a:lnTo>
                  <a:pt x="1685874" y="0"/>
                </a:lnTo>
                <a:lnTo>
                  <a:pt x="1718212" y="103965"/>
                </a:lnTo>
                <a:cubicBezTo>
                  <a:pt x="1801772" y="301203"/>
                  <a:pt x="1978643" y="449654"/>
                  <a:pt x="2193133" y="493659"/>
                </a:cubicBezTo>
                <a:lnTo>
                  <a:pt x="2325894" y="507083"/>
                </a:lnTo>
                <a:lnTo>
                  <a:pt x="2325894" y="530183"/>
                </a:lnTo>
                <a:lnTo>
                  <a:pt x="2188450" y="516288"/>
                </a:lnTo>
                <a:cubicBezTo>
                  <a:pt x="1966399" y="470740"/>
                  <a:pt x="1783312" y="317082"/>
                  <a:pt x="1696817" y="112939"/>
                </a:cubicBezTo>
                <a:close/>
                <a:moveTo>
                  <a:pt x="1531553" y="0"/>
                </a:moveTo>
                <a:lnTo>
                  <a:pt x="1554659" y="0"/>
                </a:lnTo>
                <a:lnTo>
                  <a:pt x="1555243" y="5776"/>
                </a:lnTo>
                <a:cubicBezTo>
                  <a:pt x="1623483" y="338327"/>
                  <a:pt x="1902268" y="594992"/>
                  <a:pt x="2245588" y="629962"/>
                </a:cubicBezTo>
                <a:lnTo>
                  <a:pt x="2325894" y="634030"/>
                </a:lnTo>
                <a:lnTo>
                  <a:pt x="2325894" y="657131"/>
                </a:lnTo>
                <a:lnTo>
                  <a:pt x="2243214" y="652943"/>
                </a:lnTo>
                <a:cubicBezTo>
                  <a:pt x="1889750" y="616944"/>
                  <a:pt x="1602834" y="352727"/>
                  <a:pt x="1532607" y="10419"/>
                </a:cubicBezTo>
                <a:close/>
                <a:moveTo>
                  <a:pt x="1404609" y="0"/>
                </a:moveTo>
                <a:lnTo>
                  <a:pt x="1427709" y="0"/>
                </a:lnTo>
                <a:lnTo>
                  <a:pt x="1430873" y="31287"/>
                </a:lnTo>
                <a:cubicBezTo>
                  <a:pt x="1510102" y="417452"/>
                  <a:pt x="1833798" y="715609"/>
                  <a:pt x="2232606" y="756233"/>
                </a:cubicBezTo>
                <a:lnTo>
                  <a:pt x="2325894" y="760959"/>
                </a:lnTo>
                <a:lnTo>
                  <a:pt x="2325894" y="784060"/>
                </a:lnTo>
                <a:lnTo>
                  <a:pt x="2230270" y="779216"/>
                </a:lnTo>
                <a:cubicBezTo>
                  <a:pt x="1821463" y="737574"/>
                  <a:pt x="1489501" y="431938"/>
                  <a:pt x="1408246" y="35964"/>
                </a:cubicBezTo>
                <a:close/>
                <a:moveTo>
                  <a:pt x="1274343" y="0"/>
                </a:moveTo>
                <a:lnTo>
                  <a:pt x="1300756" y="0"/>
                </a:lnTo>
                <a:lnTo>
                  <a:pt x="1306507" y="56884"/>
                </a:lnTo>
                <a:cubicBezTo>
                  <a:pt x="1396745" y="496788"/>
                  <a:pt x="1765420" y="836372"/>
                  <a:pt x="2219643" y="882640"/>
                </a:cubicBezTo>
                <a:lnTo>
                  <a:pt x="2325894" y="888022"/>
                </a:lnTo>
                <a:lnTo>
                  <a:pt x="2325894" y="911123"/>
                </a:lnTo>
                <a:lnTo>
                  <a:pt x="2217286" y="905621"/>
                </a:lnTo>
                <a:cubicBezTo>
                  <a:pt x="1752979" y="858324"/>
                  <a:pt x="1376027" y="511189"/>
                  <a:pt x="1283761" y="61528"/>
                </a:cubicBezTo>
                <a:close/>
                <a:moveTo>
                  <a:pt x="1146071" y="0"/>
                </a:moveTo>
                <a:lnTo>
                  <a:pt x="1169414" y="0"/>
                </a:lnTo>
                <a:lnTo>
                  <a:pt x="1182030" y="82429"/>
                </a:lnTo>
                <a:cubicBezTo>
                  <a:pt x="1283296" y="576000"/>
                  <a:pt x="1697029" y="957001"/>
                  <a:pt x="2206679" y="1008912"/>
                </a:cubicBezTo>
                <a:lnTo>
                  <a:pt x="2325894" y="1014951"/>
                </a:lnTo>
                <a:lnTo>
                  <a:pt x="2325894" y="1038052"/>
                </a:lnTo>
                <a:lnTo>
                  <a:pt x="2204323" y="1031893"/>
                </a:lnTo>
                <a:cubicBezTo>
                  <a:pt x="1684600" y="978953"/>
                  <a:pt x="1262670" y="590398"/>
                  <a:pt x="1159398" y="87072"/>
                </a:cubicBezTo>
                <a:close/>
                <a:moveTo>
                  <a:pt x="1017789" y="0"/>
                </a:moveTo>
                <a:lnTo>
                  <a:pt x="1041132" y="0"/>
                </a:lnTo>
                <a:lnTo>
                  <a:pt x="1057661" y="107992"/>
                </a:lnTo>
                <a:cubicBezTo>
                  <a:pt x="1169939" y="655229"/>
                  <a:pt x="1628650" y="1077653"/>
                  <a:pt x="2193716" y="1135208"/>
                </a:cubicBezTo>
                <a:lnTo>
                  <a:pt x="2325894" y="1141903"/>
                </a:lnTo>
                <a:lnTo>
                  <a:pt x="2325894" y="1165004"/>
                </a:lnTo>
                <a:lnTo>
                  <a:pt x="2191361" y="1158189"/>
                </a:lnTo>
                <a:cubicBezTo>
                  <a:pt x="1616222" y="1099606"/>
                  <a:pt x="1149313" y="669630"/>
                  <a:pt x="1035029" y="112636"/>
                </a:cubicBezTo>
                <a:close/>
                <a:moveTo>
                  <a:pt x="889397" y="0"/>
                </a:moveTo>
                <a:lnTo>
                  <a:pt x="912837" y="0"/>
                </a:lnTo>
                <a:lnTo>
                  <a:pt x="933296" y="133667"/>
                </a:lnTo>
                <a:cubicBezTo>
                  <a:pt x="1056582" y="734570"/>
                  <a:pt x="1560272" y="1198411"/>
                  <a:pt x="2180754" y="1261608"/>
                </a:cubicBezTo>
                <a:lnTo>
                  <a:pt x="2325894" y="1268960"/>
                </a:lnTo>
                <a:lnTo>
                  <a:pt x="2325894" y="1292061"/>
                </a:lnTo>
                <a:lnTo>
                  <a:pt x="2178378" y="1284588"/>
                </a:lnTo>
                <a:cubicBezTo>
                  <a:pt x="1547742" y="1220351"/>
                  <a:pt x="1035844" y="748879"/>
                  <a:pt x="910550" y="138199"/>
                </a:cubicBezTo>
                <a:close/>
                <a:moveTo>
                  <a:pt x="761929" y="0"/>
                </a:moveTo>
                <a:lnTo>
                  <a:pt x="785032" y="0"/>
                </a:lnTo>
                <a:lnTo>
                  <a:pt x="785312" y="5523"/>
                </a:lnTo>
                <a:cubicBezTo>
                  <a:pt x="859466" y="733364"/>
                  <a:pt x="1439889" y="1313736"/>
                  <a:pt x="2167790" y="1387884"/>
                </a:cubicBezTo>
                <a:lnTo>
                  <a:pt x="2325894" y="1395894"/>
                </a:lnTo>
                <a:lnTo>
                  <a:pt x="2325894" y="1418995"/>
                </a:lnTo>
                <a:lnTo>
                  <a:pt x="2165434" y="1410866"/>
                </a:lnTo>
                <a:cubicBezTo>
                  <a:pt x="1426685" y="1335609"/>
                  <a:pt x="837591" y="746563"/>
                  <a:pt x="762328" y="7877"/>
                </a:cubicBezTo>
                <a:close/>
                <a:moveTo>
                  <a:pt x="634980" y="0"/>
                </a:moveTo>
                <a:lnTo>
                  <a:pt x="658083" y="0"/>
                </a:lnTo>
                <a:lnTo>
                  <a:pt x="659019" y="18476"/>
                </a:lnTo>
                <a:cubicBezTo>
                  <a:pt x="739252" y="805990"/>
                  <a:pt x="1367247" y="1433931"/>
                  <a:pt x="2154827" y="1514157"/>
                </a:cubicBezTo>
                <a:lnTo>
                  <a:pt x="2325894" y="1522823"/>
                </a:lnTo>
                <a:lnTo>
                  <a:pt x="2325894" y="1545924"/>
                </a:lnTo>
                <a:lnTo>
                  <a:pt x="2152472" y="1537138"/>
                </a:lnTo>
                <a:cubicBezTo>
                  <a:pt x="1354048" y="1455804"/>
                  <a:pt x="717377" y="819188"/>
                  <a:pt x="636036" y="20831"/>
                </a:cubicBezTo>
                <a:close/>
                <a:moveTo>
                  <a:pt x="507911" y="0"/>
                </a:moveTo>
                <a:lnTo>
                  <a:pt x="531128" y="0"/>
                </a:lnTo>
                <a:lnTo>
                  <a:pt x="532727" y="31559"/>
                </a:lnTo>
                <a:cubicBezTo>
                  <a:pt x="619037" y="878744"/>
                  <a:pt x="1294606" y="1554259"/>
                  <a:pt x="2141864" y="1640562"/>
                </a:cubicBezTo>
                <a:lnTo>
                  <a:pt x="2325894" y="1649885"/>
                </a:lnTo>
                <a:lnTo>
                  <a:pt x="2325894" y="1672981"/>
                </a:lnTo>
                <a:lnTo>
                  <a:pt x="2139488" y="1663539"/>
                </a:lnTo>
                <a:cubicBezTo>
                  <a:pt x="1281294" y="1576127"/>
                  <a:pt x="597044" y="891939"/>
                  <a:pt x="509624" y="33818"/>
                </a:cubicBezTo>
                <a:close/>
                <a:moveTo>
                  <a:pt x="380961" y="0"/>
                </a:moveTo>
                <a:lnTo>
                  <a:pt x="404065" y="0"/>
                </a:lnTo>
                <a:lnTo>
                  <a:pt x="406316" y="44437"/>
                </a:lnTo>
                <a:cubicBezTo>
                  <a:pt x="498717" y="951387"/>
                  <a:pt x="1221951" y="1674473"/>
                  <a:pt x="2128900" y="1766854"/>
                </a:cubicBezTo>
                <a:lnTo>
                  <a:pt x="2325894" y="1776833"/>
                </a:lnTo>
                <a:lnTo>
                  <a:pt x="2325894" y="1799934"/>
                </a:lnTo>
                <a:lnTo>
                  <a:pt x="2126525" y="1789835"/>
                </a:lnTo>
                <a:cubicBezTo>
                  <a:pt x="1208653" y="1696346"/>
                  <a:pt x="476829" y="964585"/>
                  <a:pt x="383332" y="46792"/>
                </a:cubicBezTo>
                <a:close/>
                <a:moveTo>
                  <a:pt x="254013" y="0"/>
                </a:moveTo>
                <a:lnTo>
                  <a:pt x="277116" y="0"/>
                </a:lnTo>
                <a:lnTo>
                  <a:pt x="280023" y="57371"/>
                </a:lnTo>
                <a:cubicBezTo>
                  <a:pt x="378489" y="1023914"/>
                  <a:pt x="1149211" y="1794655"/>
                  <a:pt x="2115917" y="1893125"/>
                </a:cubicBezTo>
                <a:lnTo>
                  <a:pt x="2325894" y="1903762"/>
                </a:lnTo>
                <a:lnTo>
                  <a:pt x="2325894" y="1926863"/>
                </a:lnTo>
                <a:lnTo>
                  <a:pt x="2113563" y="1916107"/>
                </a:lnTo>
                <a:cubicBezTo>
                  <a:pt x="1136012" y="1816541"/>
                  <a:pt x="356615" y="1037211"/>
                  <a:pt x="257040" y="59745"/>
                </a:cubicBezTo>
                <a:close/>
                <a:moveTo>
                  <a:pt x="126949" y="0"/>
                </a:moveTo>
                <a:lnTo>
                  <a:pt x="150160" y="0"/>
                </a:lnTo>
                <a:lnTo>
                  <a:pt x="153729" y="70454"/>
                </a:lnTo>
                <a:cubicBezTo>
                  <a:pt x="258274" y="1096671"/>
                  <a:pt x="1076570" y="1914983"/>
                  <a:pt x="2102955" y="2019530"/>
                </a:cubicBezTo>
                <a:lnTo>
                  <a:pt x="2325894" y="2030824"/>
                </a:lnTo>
                <a:lnTo>
                  <a:pt x="2325894" y="2053925"/>
                </a:lnTo>
                <a:lnTo>
                  <a:pt x="2100598" y="2042512"/>
                </a:lnTo>
                <a:cubicBezTo>
                  <a:pt x="1063358" y="1936856"/>
                  <a:pt x="236298" y="1109866"/>
                  <a:pt x="130633" y="72714"/>
                </a:cubicBezTo>
                <a:close/>
                <a:moveTo>
                  <a:pt x="0" y="0"/>
                </a:moveTo>
                <a:lnTo>
                  <a:pt x="23103" y="0"/>
                </a:lnTo>
                <a:lnTo>
                  <a:pt x="27324" y="83311"/>
                </a:lnTo>
                <a:cubicBezTo>
                  <a:pt x="137958" y="1169290"/>
                  <a:pt x="1003916" y="2035178"/>
                  <a:pt x="2089991" y="2145803"/>
                </a:cubicBezTo>
                <a:lnTo>
                  <a:pt x="2325894" y="2157753"/>
                </a:lnTo>
                <a:lnTo>
                  <a:pt x="2325894" y="2180854"/>
                </a:lnTo>
                <a:lnTo>
                  <a:pt x="2087636" y="2168784"/>
                </a:lnTo>
                <a:cubicBezTo>
                  <a:pt x="990717" y="2057051"/>
                  <a:pt x="116084" y="1182492"/>
                  <a:pt x="4341" y="85667"/>
                </a:cubicBezTo>
                <a:close/>
              </a:path>
            </a:pathLst>
          </a:custGeom>
          <a:solidFill>
            <a:srgbClr val="E6F0FE"/>
          </a:solidFill>
          <a:ln w="476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p>
        </p:txBody>
      </p:sp>
      <p:sp>
        <p:nvSpPr>
          <p:cNvPr id="3" name="Content Placeholder 2"/>
          <p:cNvSpPr>
            <a:spLocks noGrp="1"/>
          </p:cNvSpPr>
          <p:nvPr>
            <p:ph sz="half" idx="1"/>
          </p:nvPr>
        </p:nvSpPr>
        <p:spPr>
          <a:xfrm>
            <a:off x="755904" y="2825496"/>
            <a:ext cx="10680192" cy="28346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a:p>
        </p:txBody>
      </p:sp>
    </p:spTree>
    <p:extLst>
      <p:ext uri="{BB962C8B-B14F-4D97-AF65-F5344CB8AC3E}">
        <p14:creationId xmlns:p14="http://schemas.microsoft.com/office/powerpoint/2010/main" val="2488821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hart">
    <p:spTree>
      <p:nvGrpSpPr>
        <p:cNvPr id="1" name=""/>
        <p:cNvGrpSpPr/>
        <p:nvPr/>
      </p:nvGrpSpPr>
      <p:grpSpPr>
        <a:xfrm>
          <a:off x="0" y="0"/>
          <a:ext cx="0" cy="0"/>
          <a:chOff x="0" y="0"/>
          <a:chExt cx="0" cy="0"/>
        </a:xfrm>
      </p:grpSpPr>
      <p:sp>
        <p:nvSpPr>
          <p:cNvPr id="30" name="Freeform: Shape 29">
            <a:extLst>
              <a:ext uri="{FF2B5EF4-FFF2-40B4-BE49-F238E27FC236}">
                <a16:creationId xmlns:a16="http://schemas.microsoft.com/office/drawing/2014/main" id="{2459EA3C-8B88-5F1F-531E-7DA7DE55710B}"/>
              </a:ext>
            </a:extLst>
          </p:cNvPr>
          <p:cNvSpPr/>
          <p:nvPr userDrawn="1"/>
        </p:nvSpPr>
        <p:spPr>
          <a:xfrm>
            <a:off x="1" y="0"/>
            <a:ext cx="2242827" cy="2102966"/>
          </a:xfrm>
          <a:custGeom>
            <a:avLst/>
            <a:gdLst>
              <a:gd name="connsiteX0" fmla="*/ 2220549 w 2242827"/>
              <a:gd name="connsiteY0" fmla="*/ 0 h 2102966"/>
              <a:gd name="connsiteX1" fmla="*/ 2242827 w 2242827"/>
              <a:gd name="connsiteY1" fmla="*/ 0 h 2102966"/>
              <a:gd name="connsiteX2" fmla="*/ 2238641 w 2242827"/>
              <a:gd name="connsiteY2" fmla="*/ 82607 h 2102966"/>
              <a:gd name="connsiteX3" fmla="*/ 1 w 2242827"/>
              <a:gd name="connsiteY3" fmla="*/ 2102966 h 2102966"/>
              <a:gd name="connsiteX4" fmla="*/ 1 w 2242827"/>
              <a:gd name="connsiteY4" fmla="*/ 2080690 h 2102966"/>
              <a:gd name="connsiteX5" fmla="*/ 2216479 w 2242827"/>
              <a:gd name="connsiteY5" fmla="*/ 80336 h 2102966"/>
              <a:gd name="connsiteX6" fmla="*/ 2098030 w 2242827"/>
              <a:gd name="connsiteY6" fmla="*/ 0 h 2102966"/>
              <a:gd name="connsiteX7" fmla="*/ 2120412 w 2242827"/>
              <a:gd name="connsiteY7" fmla="*/ 0 h 2102966"/>
              <a:gd name="connsiteX8" fmla="*/ 2116859 w 2242827"/>
              <a:gd name="connsiteY8" fmla="*/ 70117 h 2102966"/>
              <a:gd name="connsiteX9" fmla="*/ 1 w 2242827"/>
              <a:gd name="connsiteY9" fmla="*/ 1980571 h 2102966"/>
              <a:gd name="connsiteX10" fmla="*/ 1 w 2242827"/>
              <a:gd name="connsiteY10" fmla="*/ 1958295 h 2102966"/>
              <a:gd name="connsiteX11" fmla="*/ 2094588 w 2242827"/>
              <a:gd name="connsiteY11" fmla="*/ 67938 h 2102966"/>
              <a:gd name="connsiteX12" fmla="*/ 1975608 w 2242827"/>
              <a:gd name="connsiteY12" fmla="*/ 0 h 2102966"/>
              <a:gd name="connsiteX13" fmla="*/ 1997887 w 2242827"/>
              <a:gd name="connsiteY13" fmla="*/ 0 h 2102966"/>
              <a:gd name="connsiteX14" fmla="*/ 1994968 w 2242827"/>
              <a:gd name="connsiteY14" fmla="*/ 57611 h 2102966"/>
              <a:gd name="connsiteX15" fmla="*/ 1 w 2242827"/>
              <a:gd name="connsiteY15" fmla="*/ 1858047 h 2102966"/>
              <a:gd name="connsiteX16" fmla="*/ 1 w 2242827"/>
              <a:gd name="connsiteY16" fmla="*/ 1835771 h 2102966"/>
              <a:gd name="connsiteX17" fmla="*/ 1972805 w 2242827"/>
              <a:gd name="connsiteY17" fmla="*/ 55322 h 2102966"/>
              <a:gd name="connsiteX18" fmla="*/ 1853193 w 2242827"/>
              <a:gd name="connsiteY18" fmla="*/ 0 h 2102966"/>
              <a:gd name="connsiteX19" fmla="*/ 1875472 w 2242827"/>
              <a:gd name="connsiteY19" fmla="*/ 0 h 2102966"/>
              <a:gd name="connsiteX20" fmla="*/ 1873186 w 2242827"/>
              <a:gd name="connsiteY20" fmla="*/ 45119 h 2102966"/>
              <a:gd name="connsiteX21" fmla="*/ 0 w 2242827"/>
              <a:gd name="connsiteY21" fmla="*/ 1735650 h 2102966"/>
              <a:gd name="connsiteX22" fmla="*/ 0 w 2242827"/>
              <a:gd name="connsiteY22" fmla="*/ 1713374 h 2102966"/>
              <a:gd name="connsiteX23" fmla="*/ 1851022 w 2242827"/>
              <a:gd name="connsiteY23" fmla="*/ 42848 h 2102966"/>
              <a:gd name="connsiteX24" fmla="*/ 1730668 w 2242827"/>
              <a:gd name="connsiteY24" fmla="*/ 0 h 2102966"/>
              <a:gd name="connsiteX25" fmla="*/ 1753056 w 2242827"/>
              <a:gd name="connsiteY25" fmla="*/ 0 h 2102966"/>
              <a:gd name="connsiteX26" fmla="*/ 1751404 w 2242827"/>
              <a:gd name="connsiteY26" fmla="*/ 32610 h 2102966"/>
              <a:gd name="connsiteX27" fmla="*/ 0 w 2242827"/>
              <a:gd name="connsiteY27" fmla="*/ 1613232 h 2102966"/>
              <a:gd name="connsiteX28" fmla="*/ 0 w 2242827"/>
              <a:gd name="connsiteY28" fmla="*/ 1590961 h 2102966"/>
              <a:gd name="connsiteX29" fmla="*/ 1729127 w 2242827"/>
              <a:gd name="connsiteY29" fmla="*/ 30432 h 2102966"/>
              <a:gd name="connsiteX30" fmla="*/ 1608247 w 2242827"/>
              <a:gd name="connsiteY30" fmla="*/ 0 h 2102966"/>
              <a:gd name="connsiteX31" fmla="*/ 1630525 w 2242827"/>
              <a:gd name="connsiteY31" fmla="*/ 0 h 2102966"/>
              <a:gd name="connsiteX32" fmla="*/ 1629507 w 2242827"/>
              <a:gd name="connsiteY32" fmla="*/ 20086 h 2102966"/>
              <a:gd name="connsiteX33" fmla="*/ 0 w 2242827"/>
              <a:gd name="connsiteY33" fmla="*/ 1490712 h 2102966"/>
              <a:gd name="connsiteX34" fmla="*/ 0 w 2242827"/>
              <a:gd name="connsiteY34" fmla="*/ 1468436 h 2102966"/>
              <a:gd name="connsiteX35" fmla="*/ 1607345 w 2242827"/>
              <a:gd name="connsiteY35" fmla="*/ 17816 h 2102966"/>
              <a:gd name="connsiteX36" fmla="*/ 1485833 w 2242827"/>
              <a:gd name="connsiteY36" fmla="*/ 0 h 2102966"/>
              <a:gd name="connsiteX37" fmla="*/ 1508109 w 2242827"/>
              <a:gd name="connsiteY37" fmla="*/ 0 h 2102966"/>
              <a:gd name="connsiteX38" fmla="*/ 1507724 w 2242827"/>
              <a:gd name="connsiteY38" fmla="*/ 7596 h 2102966"/>
              <a:gd name="connsiteX39" fmla="*/ 0 w 2242827"/>
              <a:gd name="connsiteY39" fmla="*/ 1368317 h 2102966"/>
              <a:gd name="connsiteX40" fmla="*/ 0 w 2242827"/>
              <a:gd name="connsiteY40" fmla="*/ 1346041 h 2102966"/>
              <a:gd name="connsiteX41" fmla="*/ 1485563 w 2242827"/>
              <a:gd name="connsiteY41" fmla="*/ 5325 h 2102966"/>
              <a:gd name="connsiteX42" fmla="*/ 1362591 w 2242827"/>
              <a:gd name="connsiteY42" fmla="*/ 0 h 2102966"/>
              <a:gd name="connsiteX43" fmla="*/ 1385194 w 2242827"/>
              <a:gd name="connsiteY43" fmla="*/ 0 h 2102966"/>
              <a:gd name="connsiteX44" fmla="*/ 1364797 w 2242827"/>
              <a:gd name="connsiteY44" fmla="*/ 133264 h 2102966"/>
              <a:gd name="connsiteX45" fmla="*/ 0 w 2242827"/>
              <a:gd name="connsiteY45" fmla="*/ 1245917 h 2102966"/>
              <a:gd name="connsiteX46" fmla="*/ 0 w 2242827"/>
              <a:gd name="connsiteY46" fmla="*/ 1223641 h 2102966"/>
              <a:gd name="connsiteX47" fmla="*/ 1342864 w 2242827"/>
              <a:gd name="connsiteY47" fmla="*/ 128894 h 2102966"/>
              <a:gd name="connsiteX48" fmla="*/ 1238878 w 2242827"/>
              <a:gd name="connsiteY48" fmla="*/ 0 h 2102966"/>
              <a:gd name="connsiteX49" fmla="*/ 1261388 w 2242827"/>
              <a:gd name="connsiteY49" fmla="*/ 0 h 2102966"/>
              <a:gd name="connsiteX50" fmla="*/ 1244763 w 2242827"/>
              <a:gd name="connsiteY50" fmla="*/ 108614 h 2102966"/>
              <a:gd name="connsiteX51" fmla="*/ 0 w 2242827"/>
              <a:gd name="connsiteY51" fmla="*/ 1123397 h 2102966"/>
              <a:gd name="connsiteX52" fmla="*/ 0 w 2242827"/>
              <a:gd name="connsiteY52" fmla="*/ 1101121 h 2102966"/>
              <a:gd name="connsiteX53" fmla="*/ 1222940 w 2242827"/>
              <a:gd name="connsiteY53" fmla="*/ 104135 h 2102966"/>
              <a:gd name="connsiteX54" fmla="*/ 1115178 w 2242827"/>
              <a:gd name="connsiteY54" fmla="*/ 0 h 2102966"/>
              <a:gd name="connsiteX55" fmla="*/ 1137688 w 2242827"/>
              <a:gd name="connsiteY55" fmla="*/ 0 h 2102966"/>
              <a:gd name="connsiteX56" fmla="*/ 1124836 w 2242827"/>
              <a:gd name="connsiteY56" fmla="*/ 83962 h 2102966"/>
              <a:gd name="connsiteX57" fmla="*/ 0 w 2242827"/>
              <a:gd name="connsiteY57" fmla="*/ 1000978 h 2102966"/>
              <a:gd name="connsiteX58" fmla="*/ 0 w 2242827"/>
              <a:gd name="connsiteY58" fmla="*/ 978703 h 2102966"/>
              <a:gd name="connsiteX59" fmla="*/ 1103012 w 2242827"/>
              <a:gd name="connsiteY59" fmla="*/ 79485 h 2102966"/>
              <a:gd name="connsiteX60" fmla="*/ 991375 w 2242827"/>
              <a:gd name="connsiteY60" fmla="*/ 0 h 2102966"/>
              <a:gd name="connsiteX61" fmla="*/ 1013997 w 2242827"/>
              <a:gd name="connsiteY61" fmla="*/ 0 h 2102966"/>
              <a:gd name="connsiteX62" fmla="*/ 1004915 w 2242827"/>
              <a:gd name="connsiteY62" fmla="*/ 59331 h 2102966"/>
              <a:gd name="connsiteX63" fmla="*/ 0 w 2242827"/>
              <a:gd name="connsiteY63" fmla="*/ 878583 h 2102966"/>
              <a:gd name="connsiteX64" fmla="*/ 0 w 2242827"/>
              <a:gd name="connsiteY64" fmla="*/ 856307 h 2102966"/>
              <a:gd name="connsiteX65" fmla="*/ 982981 w 2242827"/>
              <a:gd name="connsiteY65" fmla="*/ 54853 h 2102966"/>
              <a:gd name="connsiteX66" fmla="*/ 866108 w 2242827"/>
              <a:gd name="connsiteY66" fmla="*/ 0 h 2102966"/>
              <a:gd name="connsiteX67" fmla="*/ 888384 w 2242827"/>
              <a:gd name="connsiteY67" fmla="*/ 0 h 2102966"/>
              <a:gd name="connsiteX68" fmla="*/ 884876 w 2242827"/>
              <a:gd name="connsiteY68" fmla="*/ 34680 h 2102966"/>
              <a:gd name="connsiteX69" fmla="*/ 0 w 2242827"/>
              <a:gd name="connsiteY69" fmla="*/ 756058 h 2102966"/>
              <a:gd name="connsiteX70" fmla="*/ 0 w 2242827"/>
              <a:gd name="connsiteY70" fmla="*/ 733782 h 2102966"/>
              <a:gd name="connsiteX71" fmla="*/ 863057 w 2242827"/>
              <a:gd name="connsiteY71" fmla="*/ 30169 h 2102966"/>
              <a:gd name="connsiteX72" fmla="*/ 743692 w 2242827"/>
              <a:gd name="connsiteY72" fmla="*/ 0 h 2102966"/>
              <a:gd name="connsiteX73" fmla="*/ 765973 w 2242827"/>
              <a:gd name="connsiteY73" fmla="*/ 0 h 2102966"/>
              <a:gd name="connsiteX74" fmla="*/ 764957 w 2242827"/>
              <a:gd name="connsiteY74" fmla="*/ 10048 h 2102966"/>
              <a:gd name="connsiteX75" fmla="*/ 0 w 2242827"/>
              <a:gd name="connsiteY75" fmla="*/ 633662 h 2102966"/>
              <a:gd name="connsiteX76" fmla="*/ 0 w 2242827"/>
              <a:gd name="connsiteY76" fmla="*/ 611386 h 2102966"/>
              <a:gd name="connsiteX77" fmla="*/ 743129 w 2242827"/>
              <a:gd name="connsiteY77" fmla="*/ 5570 h 2102966"/>
              <a:gd name="connsiteX78" fmla="*/ 617163 w 2242827"/>
              <a:gd name="connsiteY78" fmla="*/ 0 h 2102966"/>
              <a:gd name="connsiteX79" fmla="*/ 640489 w 2242827"/>
              <a:gd name="connsiteY79" fmla="*/ 0 h 2102966"/>
              <a:gd name="connsiteX80" fmla="*/ 606611 w 2242827"/>
              <a:gd name="connsiteY80" fmla="*/ 108906 h 2102966"/>
              <a:gd name="connsiteX81" fmla="*/ 0 w 2242827"/>
              <a:gd name="connsiteY81" fmla="*/ 511248 h 2102966"/>
              <a:gd name="connsiteX82" fmla="*/ 0 w 2242827"/>
              <a:gd name="connsiteY82" fmla="*/ 488972 h 2102966"/>
              <a:gd name="connsiteX83" fmla="*/ 585980 w 2242827"/>
              <a:gd name="connsiteY83" fmla="*/ 100252 h 2102966"/>
              <a:gd name="connsiteX84" fmla="*/ 489561 w 2242827"/>
              <a:gd name="connsiteY84" fmla="*/ 0 h 2102966"/>
              <a:gd name="connsiteX85" fmla="*/ 512789 w 2242827"/>
              <a:gd name="connsiteY85" fmla="*/ 0 h 2102966"/>
              <a:gd name="connsiteX86" fmla="*/ 493721 w 2242827"/>
              <a:gd name="connsiteY86" fmla="*/ 61289 h 2102966"/>
              <a:gd name="connsiteX87" fmla="*/ 0 w 2242827"/>
              <a:gd name="connsiteY87" fmla="*/ 388735 h 2102966"/>
              <a:gd name="connsiteX88" fmla="*/ 0 w 2242827"/>
              <a:gd name="connsiteY88" fmla="*/ 366459 h 2102966"/>
              <a:gd name="connsiteX89" fmla="*/ 473199 w 2242827"/>
              <a:gd name="connsiteY89" fmla="*/ 52587 h 2102966"/>
              <a:gd name="connsiteX90" fmla="*/ 361966 w 2242827"/>
              <a:gd name="connsiteY90" fmla="*/ 0 h 2102966"/>
              <a:gd name="connsiteX91" fmla="*/ 385181 w 2242827"/>
              <a:gd name="connsiteY91" fmla="*/ 0 h 2102966"/>
              <a:gd name="connsiteX92" fmla="*/ 380937 w 2242827"/>
              <a:gd name="connsiteY92" fmla="*/ 13636 h 2102966"/>
              <a:gd name="connsiteX93" fmla="*/ 0 w 2242827"/>
              <a:gd name="connsiteY93" fmla="*/ 266328 h 2102966"/>
              <a:gd name="connsiteX94" fmla="*/ 0 w 2242827"/>
              <a:gd name="connsiteY94" fmla="*/ 244052 h 2102966"/>
              <a:gd name="connsiteX95" fmla="*/ 360416 w 2242827"/>
              <a:gd name="connsiteY95" fmla="*/ 4982 h 2102966"/>
              <a:gd name="connsiteX96" fmla="*/ 218905 w 2242827"/>
              <a:gd name="connsiteY96" fmla="*/ 0 h 2102966"/>
              <a:gd name="connsiteX97" fmla="*/ 249720 w 2242827"/>
              <a:gd name="connsiteY97" fmla="*/ 0 h 2102966"/>
              <a:gd name="connsiteX98" fmla="*/ 241311 w 2242827"/>
              <a:gd name="connsiteY98" fmla="*/ 15475 h 2102966"/>
              <a:gd name="connsiteX99" fmla="*/ 0 w 2242827"/>
              <a:gd name="connsiteY99" fmla="*/ 143932 h 2102966"/>
              <a:gd name="connsiteX100" fmla="*/ 0 w 2242827"/>
              <a:gd name="connsiteY100" fmla="*/ 121656 h 2102966"/>
              <a:gd name="connsiteX101" fmla="*/ 189966 w 2242827"/>
              <a:gd name="connsiteY101" fmla="*/ 42875 h 21029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2242827" h="2102966">
                <a:moveTo>
                  <a:pt x="2220549" y="0"/>
                </a:moveTo>
                <a:lnTo>
                  <a:pt x="2242827" y="0"/>
                </a:lnTo>
                <a:lnTo>
                  <a:pt x="2238641" y="82607"/>
                </a:lnTo>
                <a:cubicBezTo>
                  <a:pt x="2123193" y="1215807"/>
                  <a:pt x="1163255" y="2102966"/>
                  <a:pt x="1" y="2102966"/>
                </a:cubicBezTo>
                <a:lnTo>
                  <a:pt x="1" y="2080690"/>
                </a:lnTo>
                <a:cubicBezTo>
                  <a:pt x="1151759" y="2080690"/>
                  <a:pt x="2102176" y="1202330"/>
                  <a:pt x="2216479" y="80336"/>
                </a:cubicBezTo>
                <a:close/>
                <a:moveTo>
                  <a:pt x="2098030" y="0"/>
                </a:moveTo>
                <a:lnTo>
                  <a:pt x="2120412" y="0"/>
                </a:lnTo>
                <a:lnTo>
                  <a:pt x="2116859" y="70117"/>
                </a:lnTo>
                <a:cubicBezTo>
                  <a:pt x="2007691" y="1141666"/>
                  <a:pt x="1099966" y="1980571"/>
                  <a:pt x="1" y="1980571"/>
                </a:cubicBezTo>
                <a:lnTo>
                  <a:pt x="1" y="1958295"/>
                </a:lnTo>
                <a:cubicBezTo>
                  <a:pt x="1088470" y="1958295"/>
                  <a:pt x="1986577" y="1128187"/>
                  <a:pt x="2094588" y="67938"/>
                </a:cubicBezTo>
                <a:close/>
                <a:moveTo>
                  <a:pt x="1975608" y="0"/>
                </a:moveTo>
                <a:lnTo>
                  <a:pt x="1997887" y="0"/>
                </a:lnTo>
                <a:lnTo>
                  <a:pt x="1994968" y="57611"/>
                </a:lnTo>
                <a:cubicBezTo>
                  <a:pt x="1892090" y="1067493"/>
                  <a:pt x="1036676" y="1858047"/>
                  <a:pt x="1" y="1858047"/>
                </a:cubicBezTo>
                <a:lnTo>
                  <a:pt x="1" y="1835771"/>
                </a:lnTo>
                <a:cubicBezTo>
                  <a:pt x="1025181" y="1835771"/>
                  <a:pt x="1871073" y="1053919"/>
                  <a:pt x="1972805" y="55322"/>
                </a:cubicBezTo>
                <a:close/>
                <a:moveTo>
                  <a:pt x="1853193" y="0"/>
                </a:moveTo>
                <a:lnTo>
                  <a:pt x="1875472" y="0"/>
                </a:lnTo>
                <a:lnTo>
                  <a:pt x="1873186" y="45119"/>
                </a:lnTo>
                <a:cubicBezTo>
                  <a:pt x="1776588" y="993350"/>
                  <a:pt x="973388" y="1735650"/>
                  <a:pt x="0" y="1735650"/>
                </a:cubicBezTo>
                <a:lnTo>
                  <a:pt x="0" y="1713374"/>
                </a:lnTo>
                <a:cubicBezTo>
                  <a:pt x="961784" y="1713374"/>
                  <a:pt x="1755557" y="979877"/>
                  <a:pt x="1851022" y="42848"/>
                </a:cubicBezTo>
                <a:close/>
                <a:moveTo>
                  <a:pt x="1730668" y="0"/>
                </a:moveTo>
                <a:lnTo>
                  <a:pt x="1753056" y="0"/>
                </a:lnTo>
                <a:lnTo>
                  <a:pt x="1751404" y="32610"/>
                </a:lnTo>
                <a:cubicBezTo>
                  <a:pt x="1661086" y="919190"/>
                  <a:pt x="910098" y="1613232"/>
                  <a:pt x="0" y="1613232"/>
                </a:cubicBezTo>
                <a:lnTo>
                  <a:pt x="0" y="1590961"/>
                </a:lnTo>
                <a:cubicBezTo>
                  <a:pt x="898495" y="1590961"/>
                  <a:pt x="1639954" y="905712"/>
                  <a:pt x="1729127" y="30432"/>
                </a:cubicBezTo>
                <a:close/>
                <a:moveTo>
                  <a:pt x="1608247" y="0"/>
                </a:moveTo>
                <a:lnTo>
                  <a:pt x="1630525" y="0"/>
                </a:lnTo>
                <a:lnTo>
                  <a:pt x="1629507" y="20086"/>
                </a:lnTo>
                <a:cubicBezTo>
                  <a:pt x="1545469" y="844919"/>
                  <a:pt x="846701" y="1490712"/>
                  <a:pt x="0" y="1490712"/>
                </a:cubicBezTo>
                <a:lnTo>
                  <a:pt x="0" y="1468436"/>
                </a:lnTo>
                <a:cubicBezTo>
                  <a:pt x="835206" y="1468436"/>
                  <a:pt x="1524451" y="831445"/>
                  <a:pt x="1607345" y="17816"/>
                </a:cubicBezTo>
                <a:close/>
                <a:moveTo>
                  <a:pt x="1485833" y="0"/>
                </a:moveTo>
                <a:lnTo>
                  <a:pt x="1508109" y="0"/>
                </a:lnTo>
                <a:lnTo>
                  <a:pt x="1507724" y="7596"/>
                </a:lnTo>
                <a:cubicBezTo>
                  <a:pt x="1429966" y="770778"/>
                  <a:pt x="783416" y="1368317"/>
                  <a:pt x="0" y="1368317"/>
                </a:cubicBezTo>
                <a:lnTo>
                  <a:pt x="0" y="1346041"/>
                </a:lnTo>
                <a:cubicBezTo>
                  <a:pt x="771917" y="1346041"/>
                  <a:pt x="1408949" y="757304"/>
                  <a:pt x="1485563" y="5325"/>
                </a:cubicBezTo>
                <a:close/>
                <a:moveTo>
                  <a:pt x="1362591" y="0"/>
                </a:moveTo>
                <a:lnTo>
                  <a:pt x="1385194" y="0"/>
                </a:lnTo>
                <a:lnTo>
                  <a:pt x="1364797" y="133264"/>
                </a:lnTo>
                <a:cubicBezTo>
                  <a:pt x="1234684" y="767432"/>
                  <a:pt x="672215" y="1245917"/>
                  <a:pt x="0" y="1245917"/>
                </a:cubicBezTo>
                <a:lnTo>
                  <a:pt x="0" y="1223641"/>
                </a:lnTo>
                <a:cubicBezTo>
                  <a:pt x="661385" y="1223641"/>
                  <a:pt x="1214835" y="752908"/>
                  <a:pt x="1342864" y="128894"/>
                </a:cubicBezTo>
                <a:close/>
                <a:moveTo>
                  <a:pt x="1238878" y="0"/>
                </a:moveTo>
                <a:lnTo>
                  <a:pt x="1261388" y="0"/>
                </a:lnTo>
                <a:lnTo>
                  <a:pt x="1244763" y="108614"/>
                </a:lnTo>
                <a:cubicBezTo>
                  <a:pt x="1126083" y="687031"/>
                  <a:pt x="613049" y="1123397"/>
                  <a:pt x="0" y="1123397"/>
                </a:cubicBezTo>
                <a:lnTo>
                  <a:pt x="0" y="1101121"/>
                </a:lnTo>
                <a:cubicBezTo>
                  <a:pt x="602316" y="1101121"/>
                  <a:pt x="1106344" y="672419"/>
                  <a:pt x="1222940" y="104135"/>
                </a:cubicBezTo>
                <a:close/>
                <a:moveTo>
                  <a:pt x="1115178" y="0"/>
                </a:moveTo>
                <a:lnTo>
                  <a:pt x="1137688" y="0"/>
                </a:lnTo>
                <a:lnTo>
                  <a:pt x="1124836" y="83962"/>
                </a:lnTo>
                <a:cubicBezTo>
                  <a:pt x="1017592" y="606647"/>
                  <a:pt x="553979" y="1000978"/>
                  <a:pt x="0" y="1000978"/>
                </a:cubicBezTo>
                <a:lnTo>
                  <a:pt x="0" y="978703"/>
                </a:lnTo>
                <a:cubicBezTo>
                  <a:pt x="543246" y="978703"/>
                  <a:pt x="997852" y="592039"/>
                  <a:pt x="1103012" y="79485"/>
                </a:cubicBezTo>
                <a:close/>
                <a:moveTo>
                  <a:pt x="991375" y="0"/>
                </a:moveTo>
                <a:lnTo>
                  <a:pt x="1013997" y="0"/>
                </a:lnTo>
                <a:lnTo>
                  <a:pt x="1004915" y="59331"/>
                </a:lnTo>
                <a:cubicBezTo>
                  <a:pt x="909100" y="526286"/>
                  <a:pt x="494909" y="878583"/>
                  <a:pt x="0" y="878583"/>
                </a:cubicBezTo>
                <a:lnTo>
                  <a:pt x="0" y="856307"/>
                </a:lnTo>
                <a:cubicBezTo>
                  <a:pt x="484176" y="856307"/>
                  <a:pt x="889272" y="511676"/>
                  <a:pt x="982981" y="54853"/>
                </a:cubicBezTo>
                <a:close/>
                <a:moveTo>
                  <a:pt x="866108" y="0"/>
                </a:moveTo>
                <a:lnTo>
                  <a:pt x="888384" y="0"/>
                </a:lnTo>
                <a:lnTo>
                  <a:pt x="884876" y="34680"/>
                </a:lnTo>
                <a:cubicBezTo>
                  <a:pt x="800495" y="445883"/>
                  <a:pt x="435739" y="756058"/>
                  <a:pt x="0" y="756058"/>
                </a:cubicBezTo>
                <a:lnTo>
                  <a:pt x="0" y="733782"/>
                </a:lnTo>
                <a:cubicBezTo>
                  <a:pt x="425107" y="733782"/>
                  <a:pt x="780781" y="431187"/>
                  <a:pt x="863057" y="30169"/>
                </a:cubicBezTo>
                <a:close/>
                <a:moveTo>
                  <a:pt x="743692" y="0"/>
                </a:moveTo>
                <a:lnTo>
                  <a:pt x="765973" y="0"/>
                </a:lnTo>
                <a:lnTo>
                  <a:pt x="764957" y="10048"/>
                </a:lnTo>
                <a:cubicBezTo>
                  <a:pt x="692029" y="365521"/>
                  <a:pt x="376767" y="633662"/>
                  <a:pt x="0" y="633662"/>
                </a:cubicBezTo>
                <a:lnTo>
                  <a:pt x="0" y="611386"/>
                </a:lnTo>
                <a:cubicBezTo>
                  <a:pt x="365938" y="611386"/>
                  <a:pt x="672265" y="350911"/>
                  <a:pt x="743129" y="5570"/>
                </a:cubicBezTo>
                <a:close/>
                <a:moveTo>
                  <a:pt x="617163" y="0"/>
                </a:moveTo>
                <a:lnTo>
                  <a:pt x="640489" y="0"/>
                </a:lnTo>
                <a:lnTo>
                  <a:pt x="606611" y="108906"/>
                </a:lnTo>
                <a:cubicBezTo>
                  <a:pt x="506524" y="345128"/>
                  <a:pt x="272312" y="511248"/>
                  <a:pt x="0" y="511248"/>
                </a:cubicBezTo>
                <a:lnTo>
                  <a:pt x="0" y="488972"/>
                </a:lnTo>
                <a:cubicBezTo>
                  <a:pt x="263030" y="488972"/>
                  <a:pt x="489290" y="328485"/>
                  <a:pt x="585980" y="100252"/>
                </a:cubicBezTo>
                <a:close/>
                <a:moveTo>
                  <a:pt x="489561" y="0"/>
                </a:moveTo>
                <a:lnTo>
                  <a:pt x="512789" y="0"/>
                </a:lnTo>
                <a:lnTo>
                  <a:pt x="493721" y="61289"/>
                </a:lnTo>
                <a:cubicBezTo>
                  <a:pt x="412246" y="253561"/>
                  <a:pt x="221597" y="388735"/>
                  <a:pt x="0" y="388735"/>
                </a:cubicBezTo>
                <a:lnTo>
                  <a:pt x="0" y="366459"/>
                </a:lnTo>
                <a:cubicBezTo>
                  <a:pt x="212399" y="366459"/>
                  <a:pt x="395116" y="236854"/>
                  <a:pt x="473199" y="52587"/>
                </a:cubicBezTo>
                <a:close/>
                <a:moveTo>
                  <a:pt x="361966" y="0"/>
                </a:moveTo>
                <a:lnTo>
                  <a:pt x="385181" y="0"/>
                </a:lnTo>
                <a:lnTo>
                  <a:pt x="380937" y="13636"/>
                </a:lnTo>
                <a:cubicBezTo>
                  <a:pt x="318070" y="161973"/>
                  <a:pt x="170965" y="266328"/>
                  <a:pt x="0" y="266328"/>
                </a:cubicBezTo>
                <a:lnTo>
                  <a:pt x="0" y="244052"/>
                </a:lnTo>
                <a:cubicBezTo>
                  <a:pt x="161767" y="244052"/>
                  <a:pt x="300940" y="145329"/>
                  <a:pt x="360416" y="4982"/>
                </a:cubicBezTo>
                <a:close/>
                <a:moveTo>
                  <a:pt x="218905" y="0"/>
                </a:moveTo>
                <a:lnTo>
                  <a:pt x="249720" y="0"/>
                </a:lnTo>
                <a:lnTo>
                  <a:pt x="241311" y="15475"/>
                </a:lnTo>
                <a:cubicBezTo>
                  <a:pt x="188962" y="92909"/>
                  <a:pt x="100349" y="143932"/>
                  <a:pt x="0" y="143932"/>
                </a:cubicBezTo>
                <a:lnTo>
                  <a:pt x="0" y="121656"/>
                </a:lnTo>
                <a:cubicBezTo>
                  <a:pt x="74091" y="121656"/>
                  <a:pt x="141290" y="91533"/>
                  <a:pt x="189966" y="42875"/>
                </a:cubicBezTo>
                <a:close/>
              </a:path>
            </a:pathLst>
          </a:custGeom>
          <a:solidFill>
            <a:schemeClr val="accent3">
              <a:lumMod val="20000"/>
              <a:lumOff val="80000"/>
            </a:schemeClr>
          </a:solidFill>
          <a:ln w="458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a:solidFill>
                <a:schemeClr val="tx1"/>
              </a:solidFill>
            </a:endParaRPr>
          </a:p>
        </p:txBody>
      </p:sp>
      <p:sp>
        <p:nvSpPr>
          <p:cNvPr id="2" name="Title 1"/>
          <p:cNvSpPr>
            <a:spLocks noGrp="1"/>
          </p:cNvSpPr>
          <p:nvPr>
            <p:ph type="title"/>
          </p:nvPr>
        </p:nvSpPr>
        <p:spPr/>
        <p:txBody>
          <a:bodyPr>
            <a:noAutofit/>
          </a:bodyPr>
          <a:lstStyle>
            <a:lvl1pPr>
              <a:lnSpc>
                <a:spcPct val="100000"/>
              </a:lnSpc>
              <a:defRPr/>
            </a:lvl1pPr>
          </a:lstStyle>
          <a:p>
            <a:r>
              <a:rPr lang="en-US"/>
              <a:t>Click to edit Master title style</a:t>
            </a:r>
          </a:p>
        </p:txBody>
      </p:sp>
      <p:sp>
        <p:nvSpPr>
          <p:cNvPr id="3" name="Content Placeholder 2"/>
          <p:cNvSpPr>
            <a:spLocks noGrp="1"/>
          </p:cNvSpPr>
          <p:nvPr>
            <p:ph sz="half" idx="1"/>
          </p:nvPr>
        </p:nvSpPr>
        <p:spPr>
          <a:xfrm>
            <a:off x="539496" y="2103120"/>
            <a:ext cx="11119104" cy="4434840"/>
          </a:xfrm>
        </p:spPr>
        <p:txBody>
          <a:bodyPr>
            <a:no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noAutofit/>
          </a:bodyPr>
          <a:lstStyle/>
          <a:p>
            <a:r>
              <a:rPr lang="en-US"/>
              <a:t>Presentation title</a:t>
            </a:r>
          </a:p>
        </p:txBody>
      </p:sp>
      <p:sp>
        <p:nvSpPr>
          <p:cNvPr id="7" name="Slide Number Placeholder 6"/>
          <p:cNvSpPr>
            <a:spLocks noGrp="1"/>
          </p:cNvSpPr>
          <p:nvPr>
            <p:ph type="sldNum" sz="quarter" idx="12"/>
          </p:nvPr>
        </p:nvSpPr>
        <p:spPr/>
        <p:txBody>
          <a:bodyPr>
            <a:noAutofit/>
          </a:bodyPr>
          <a:lstStyle/>
          <a:p>
            <a:fld id="{48F63A3B-78C7-47BE-AE5E-E10140E04643}" type="slidenum">
              <a:rPr lang="en-US" dirty="0"/>
              <a:t>‹#›</a:t>
            </a:fld>
            <a:endParaRPr lang="en-US"/>
          </a:p>
        </p:txBody>
      </p:sp>
    </p:spTree>
    <p:extLst>
      <p:ext uri="{BB962C8B-B14F-4D97-AF65-F5344CB8AC3E}">
        <p14:creationId xmlns:p14="http://schemas.microsoft.com/office/powerpoint/2010/main" val="126267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DDD27-3AE5-1B6D-601B-85343CA11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B3A826-0084-1BE1-360C-059718A4C0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F35EB-888D-F2A2-11D7-4D3F58D88822}"/>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5" name="Footer Placeholder 4">
            <a:extLst>
              <a:ext uri="{FF2B5EF4-FFF2-40B4-BE49-F238E27FC236}">
                <a16:creationId xmlns:a16="http://schemas.microsoft.com/office/drawing/2014/main" id="{54CACE0C-D3C0-1632-B077-A1DAE6CE75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EC3B1-A78F-FBB5-1A04-56FA72E4D68C}"/>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259664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5D04A-0431-E8F5-535F-C54444608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7A57D5-191A-52D2-F6B8-D8A452A11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6A3FFC-717A-53C0-0469-C1F78A55696A}"/>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5" name="Footer Placeholder 4">
            <a:extLst>
              <a:ext uri="{FF2B5EF4-FFF2-40B4-BE49-F238E27FC236}">
                <a16:creationId xmlns:a16="http://schemas.microsoft.com/office/drawing/2014/main" id="{75DA7AE2-2EF9-3F9C-24C4-1769F6E311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A33DD8-DFDE-1D43-46EF-D2B476F9B925}"/>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217210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3A436-EFAB-4370-570C-47161D8C5F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F7706-F441-8A9E-4F29-7181294066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CB17F1-A8F1-562A-06F9-9B6D632588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3E704C-57E7-E072-D776-E67316B1A958}"/>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6" name="Footer Placeholder 5">
            <a:extLst>
              <a:ext uri="{FF2B5EF4-FFF2-40B4-BE49-F238E27FC236}">
                <a16:creationId xmlns:a16="http://schemas.microsoft.com/office/drawing/2014/main" id="{044CD2A3-C9BF-5EF9-ECD4-4CDC78822E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E1EB3F-A427-B391-F6D4-F09A5B054040}"/>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260480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A916C-EF3A-968C-644D-015273C68B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5C8241-631A-6A76-9626-1D27309074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66C284-24FD-171E-53A4-B5F7FBC1A1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6AD508-8DFB-1BB8-04AF-290AA81F3E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FE150-516F-3D91-2420-86BD39F4E6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500E04-264E-F6DD-C854-C9FCFA5A5A6F}"/>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8" name="Footer Placeholder 7">
            <a:extLst>
              <a:ext uri="{FF2B5EF4-FFF2-40B4-BE49-F238E27FC236}">
                <a16:creationId xmlns:a16="http://schemas.microsoft.com/office/drawing/2014/main" id="{747068C6-21E7-D559-E4E4-079B6C450B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5A32C4-D86B-9D7A-9D1B-843CC6F25069}"/>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934529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DF6E0-19CC-02CA-8DA4-223A6FF967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EFC04A-0B68-B277-1203-E9DBBA57FB7D}"/>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4" name="Footer Placeholder 3">
            <a:extLst>
              <a:ext uri="{FF2B5EF4-FFF2-40B4-BE49-F238E27FC236}">
                <a16:creationId xmlns:a16="http://schemas.microsoft.com/office/drawing/2014/main" id="{18E1DBCF-9B94-CE5C-9FE8-DA8DF95D60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7AAB0B-C8E6-9317-574F-7C0124DE15E6}"/>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3396259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FB4933-0C6E-3972-787D-94A861BDC8D0}"/>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3" name="Footer Placeholder 2">
            <a:extLst>
              <a:ext uri="{FF2B5EF4-FFF2-40B4-BE49-F238E27FC236}">
                <a16:creationId xmlns:a16="http://schemas.microsoft.com/office/drawing/2014/main" id="{6B4E17B3-9D72-F4E8-5709-5F93E08F19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6E5E02-8C11-FC45-3A06-510DF95253BB}"/>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215921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C6DA-DCB3-7B6F-7912-9688DD3104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AB7E90-4E38-9FD5-6D8D-1B05DD8DB4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CCE0BE-9238-7DDE-E84A-980526D3E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434AF-C1C2-8B41-AA35-76E6FD41C20D}"/>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6" name="Footer Placeholder 5">
            <a:extLst>
              <a:ext uri="{FF2B5EF4-FFF2-40B4-BE49-F238E27FC236}">
                <a16:creationId xmlns:a16="http://schemas.microsoft.com/office/drawing/2014/main" id="{6227F8CA-DC2E-CE0C-8D23-B0DB240A4F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6225AA-6DEF-16AF-16D8-D6A8C9DEB6C1}"/>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138072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F36B1-7B08-05DE-9634-66ADFB99EA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7AF9FB-CF3E-F9B4-D75E-9B7BC645FD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AAB3E1-D60C-D200-9C74-2A4BAB982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49F4F5-C996-100A-0181-D85212890978}"/>
              </a:ext>
            </a:extLst>
          </p:cNvPr>
          <p:cNvSpPr>
            <a:spLocks noGrp="1"/>
          </p:cNvSpPr>
          <p:nvPr>
            <p:ph type="dt" sz="half" idx="10"/>
          </p:nvPr>
        </p:nvSpPr>
        <p:spPr/>
        <p:txBody>
          <a:bodyPr/>
          <a:lstStyle/>
          <a:p>
            <a:fld id="{0EF1CD1E-E6A4-4541-9FAB-B86FA53FCCD2}" type="datetimeFigureOut">
              <a:rPr lang="en-US" smtClean="0"/>
              <a:t>6/15/2023</a:t>
            </a:fld>
            <a:endParaRPr lang="en-US"/>
          </a:p>
        </p:txBody>
      </p:sp>
      <p:sp>
        <p:nvSpPr>
          <p:cNvPr id="6" name="Footer Placeholder 5">
            <a:extLst>
              <a:ext uri="{FF2B5EF4-FFF2-40B4-BE49-F238E27FC236}">
                <a16:creationId xmlns:a16="http://schemas.microsoft.com/office/drawing/2014/main" id="{BF28B35E-1158-7B64-6CEF-72D8E42502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E7872F-DF6A-B074-016F-E7FFDD6B2DBB}"/>
              </a:ext>
            </a:extLst>
          </p:cNvPr>
          <p:cNvSpPr>
            <a:spLocks noGrp="1"/>
          </p:cNvSpPr>
          <p:nvPr>
            <p:ph type="sldNum" sz="quarter" idx="12"/>
          </p:nvPr>
        </p:nvSpPr>
        <p:spPr/>
        <p:txBody>
          <a:bodyPr/>
          <a:lstStyle/>
          <a:p>
            <a:fld id="{AFE492E3-CC4F-4229-8B1B-28026DABEF3A}" type="slidenum">
              <a:rPr lang="en-US" smtClean="0"/>
              <a:t>‹#›</a:t>
            </a:fld>
            <a:endParaRPr lang="en-US"/>
          </a:p>
        </p:txBody>
      </p:sp>
    </p:spTree>
    <p:extLst>
      <p:ext uri="{BB962C8B-B14F-4D97-AF65-F5344CB8AC3E}">
        <p14:creationId xmlns:p14="http://schemas.microsoft.com/office/powerpoint/2010/main" val="3539393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9092FE-6FE4-F3CA-BE5F-49CFACC1F3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4E8A95-BFF0-D419-8915-8AE275D041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F9038A-3867-4989-2689-30654281B5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F1CD1E-E6A4-4541-9FAB-B86FA53FCCD2}" type="datetimeFigureOut">
              <a:rPr lang="en-US" smtClean="0"/>
              <a:t>6/15/2023</a:t>
            </a:fld>
            <a:endParaRPr lang="en-US"/>
          </a:p>
        </p:txBody>
      </p:sp>
      <p:sp>
        <p:nvSpPr>
          <p:cNvPr id="5" name="Footer Placeholder 4">
            <a:extLst>
              <a:ext uri="{FF2B5EF4-FFF2-40B4-BE49-F238E27FC236}">
                <a16:creationId xmlns:a16="http://schemas.microsoft.com/office/drawing/2014/main" id="{CF447028-9D21-0008-0060-09BB13C6A0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86117C-20D1-F094-7EB6-585B18C7B9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492E3-CC4F-4229-8B1B-28026DABEF3A}" type="slidenum">
              <a:rPr lang="en-US" smtClean="0"/>
              <a:t>‹#›</a:t>
            </a:fld>
            <a:endParaRPr lang="en-US"/>
          </a:p>
        </p:txBody>
      </p:sp>
    </p:spTree>
    <p:extLst>
      <p:ext uri="{BB962C8B-B14F-4D97-AF65-F5344CB8AC3E}">
        <p14:creationId xmlns:p14="http://schemas.microsoft.com/office/powerpoint/2010/main" val="2974006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417F1-6245-0707-64EA-2286E0636BEC}"/>
              </a:ext>
            </a:extLst>
          </p:cNvPr>
          <p:cNvSpPr>
            <a:spLocks noGrp="1"/>
          </p:cNvSpPr>
          <p:nvPr>
            <p:ph type="ctrTitle"/>
          </p:nvPr>
        </p:nvSpPr>
        <p:spPr>
          <a:xfrm>
            <a:off x="907576" y="1384533"/>
            <a:ext cx="9812740" cy="831867"/>
          </a:xfrm>
        </p:spPr>
        <p:txBody>
          <a:bodyPr>
            <a:normAutofit fontScale="90000"/>
          </a:bodyPr>
          <a:lstStyle/>
          <a:p>
            <a:r>
              <a:rPr lang="en-US">
                <a:latin typeface="Sabon Next LT" panose="02000500000000000000" pitchFamily="2" charset="0"/>
                <a:cs typeface="Sabon Next LT" panose="02000500000000000000" pitchFamily="2" charset="0"/>
              </a:rPr>
              <a:t>   Ralph J. Bunche Middle School		</a:t>
            </a:r>
          </a:p>
        </p:txBody>
      </p:sp>
      <p:sp>
        <p:nvSpPr>
          <p:cNvPr id="3" name="Subtitle 2">
            <a:extLst>
              <a:ext uri="{FF2B5EF4-FFF2-40B4-BE49-F238E27FC236}">
                <a16:creationId xmlns:a16="http://schemas.microsoft.com/office/drawing/2014/main" id="{C25ED9E6-2736-B56D-9854-5F9204F66AE5}"/>
              </a:ext>
            </a:extLst>
          </p:cNvPr>
          <p:cNvSpPr>
            <a:spLocks noGrp="1"/>
          </p:cNvSpPr>
          <p:nvPr>
            <p:ph type="subTitle" idx="1"/>
          </p:nvPr>
        </p:nvSpPr>
        <p:spPr>
          <a:xfrm>
            <a:off x="1524000" y="4083640"/>
            <a:ext cx="9144000" cy="2370220"/>
          </a:xfrm>
        </p:spPr>
        <p:txBody>
          <a:bodyPr/>
          <a:lstStyle/>
          <a:p>
            <a:r>
              <a:rPr lang="en-US" sz="4000" dirty="0">
                <a:latin typeface="Sabon Next LT" panose="02000500000000000000" pitchFamily="2" charset="0"/>
                <a:cs typeface="Sabon Next LT" panose="02000500000000000000" pitchFamily="2" charset="0"/>
              </a:rPr>
              <a:t>Principal’s Report</a:t>
            </a:r>
          </a:p>
          <a:p>
            <a:r>
              <a:rPr lang="en-US" sz="4000" dirty="0">
                <a:latin typeface="Sabon Next LT" panose="02000500000000000000" pitchFamily="2" charset="0"/>
                <a:cs typeface="Sabon Next LT" panose="02000500000000000000" pitchFamily="2" charset="0"/>
              </a:rPr>
              <a:t>Go Team Meeting</a:t>
            </a:r>
          </a:p>
          <a:p>
            <a:r>
              <a:rPr lang="en-US" dirty="0">
                <a:latin typeface="Sabon Next LT" panose="02000500000000000000" pitchFamily="2" charset="0"/>
                <a:cs typeface="Sabon Next LT" panose="02000500000000000000" pitchFamily="2" charset="0"/>
              </a:rPr>
              <a:t>Tuesday, August 30, 2022</a:t>
            </a:r>
          </a:p>
          <a:p>
            <a:r>
              <a:rPr lang="en-US" dirty="0">
                <a:latin typeface="Sabon Next LT" panose="02000500000000000000" pitchFamily="2" charset="0"/>
                <a:cs typeface="Sabon Next LT" panose="02000500000000000000" pitchFamily="2" charset="0"/>
              </a:rPr>
              <a:t>6:00 PM-7:00 PM</a:t>
            </a:r>
          </a:p>
        </p:txBody>
      </p:sp>
      <p:pic>
        <p:nvPicPr>
          <p:cNvPr id="5" name="Picture 4" descr="Logo&#10;&#10;Description automatically generated">
            <a:extLst>
              <a:ext uri="{FF2B5EF4-FFF2-40B4-BE49-F238E27FC236}">
                <a16:creationId xmlns:a16="http://schemas.microsoft.com/office/drawing/2014/main" id="{49047D3B-B539-492D-62A3-831432F39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9617" y="1589250"/>
            <a:ext cx="2122627" cy="2149496"/>
          </a:xfrm>
          <a:prstGeom prst="rect">
            <a:avLst/>
          </a:prstGeom>
        </p:spPr>
      </p:pic>
    </p:spTree>
    <p:extLst>
      <p:ext uri="{BB962C8B-B14F-4D97-AF65-F5344CB8AC3E}">
        <p14:creationId xmlns:p14="http://schemas.microsoft.com/office/powerpoint/2010/main" val="1870605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34AB01C-508F-1CD2-AE72-376C07D912DC}"/>
              </a:ext>
            </a:extLst>
          </p:cNvPr>
          <p:cNvSpPr txBox="1">
            <a:spLocks/>
          </p:cNvSpPr>
          <p:nvPr/>
        </p:nvSpPr>
        <p:spPr>
          <a:xfrm>
            <a:off x="758951" y="284644"/>
            <a:ext cx="10671048" cy="768096"/>
          </a:xfrm>
          <a:prstGeom prst="rect">
            <a:avLst/>
          </a:prstGeom>
        </p:spPr>
        <p:txBody>
          <a:bodyPr vert="horz" lIns="91440" tIns="45720" rIns="91440" bIns="45720" rtlCol="0" anchor="t">
            <a:norm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spcAft>
                <a:spcPts val="600"/>
              </a:spcAft>
            </a:pPr>
            <a:r>
              <a:rPr lang="en-US" b="1" kern="1200" cap="all" baseline="0">
                <a:solidFill>
                  <a:schemeClr val="tx1"/>
                </a:solidFill>
                <a:latin typeface="Sabon Next LT" panose="02000500000000000000" pitchFamily="2" charset="0"/>
                <a:cs typeface="Sabon Next LT" panose="02000500000000000000" pitchFamily="2" charset="0"/>
              </a:rPr>
              <a:t>MATH GMAS Results</a:t>
            </a:r>
          </a:p>
        </p:txBody>
      </p:sp>
      <p:pic>
        <p:nvPicPr>
          <p:cNvPr id="3" name="Picture 2">
            <a:extLst>
              <a:ext uri="{FF2B5EF4-FFF2-40B4-BE49-F238E27FC236}">
                <a16:creationId xmlns:a16="http://schemas.microsoft.com/office/drawing/2014/main" id="{C6DCB9D3-A34C-EFCA-7D73-0F76A59E49A8}"/>
              </a:ext>
            </a:extLst>
          </p:cNvPr>
          <p:cNvPicPr>
            <a:picLocks noChangeAspect="1"/>
          </p:cNvPicPr>
          <p:nvPr/>
        </p:nvPicPr>
        <p:blipFill>
          <a:blip r:embed="rId2"/>
          <a:stretch>
            <a:fillRect/>
          </a:stretch>
        </p:blipFill>
        <p:spPr>
          <a:xfrm>
            <a:off x="1300054" y="1179871"/>
            <a:ext cx="9588843" cy="5574889"/>
          </a:xfrm>
          <a:prstGeom prst="rect">
            <a:avLst/>
          </a:prstGeom>
          <a:noFill/>
        </p:spPr>
      </p:pic>
    </p:spTree>
    <p:extLst>
      <p:ext uri="{BB962C8B-B14F-4D97-AF65-F5344CB8AC3E}">
        <p14:creationId xmlns:p14="http://schemas.microsoft.com/office/powerpoint/2010/main" val="828644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34AB01C-508F-1CD2-AE72-376C07D912DC}"/>
              </a:ext>
            </a:extLst>
          </p:cNvPr>
          <p:cNvSpPr txBox="1">
            <a:spLocks/>
          </p:cNvSpPr>
          <p:nvPr/>
        </p:nvSpPr>
        <p:spPr>
          <a:xfrm>
            <a:off x="963669" y="444479"/>
            <a:ext cx="10671048" cy="768096"/>
          </a:xfrm>
          <a:prstGeom prst="rect">
            <a:avLst/>
          </a:prstGeom>
        </p:spPr>
        <p:txBody>
          <a:bodyPr vert="horz" lIns="91440" tIns="45720" rIns="91440" bIns="45720" rtlCol="0" anchor="t">
            <a:norm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spcAft>
                <a:spcPts val="600"/>
              </a:spcAft>
            </a:pPr>
            <a:r>
              <a:rPr lang="en-US" b="1" kern="1200" cap="all" baseline="0">
                <a:solidFill>
                  <a:schemeClr val="tx1"/>
                </a:solidFill>
                <a:latin typeface="Sabon Next LT" panose="02000500000000000000" pitchFamily="2" charset="0"/>
                <a:cs typeface="Sabon Next LT" panose="02000500000000000000" pitchFamily="2" charset="0"/>
              </a:rPr>
              <a:t>MATH GMAS Results</a:t>
            </a:r>
          </a:p>
        </p:txBody>
      </p:sp>
      <p:pic>
        <p:nvPicPr>
          <p:cNvPr id="4" name="Picture 3">
            <a:extLst>
              <a:ext uri="{FF2B5EF4-FFF2-40B4-BE49-F238E27FC236}">
                <a16:creationId xmlns:a16="http://schemas.microsoft.com/office/drawing/2014/main" id="{69C067F4-27D6-12DF-45B7-060DF51B2F5C}"/>
              </a:ext>
            </a:extLst>
          </p:cNvPr>
          <p:cNvPicPr>
            <a:picLocks noChangeAspect="1"/>
          </p:cNvPicPr>
          <p:nvPr/>
        </p:nvPicPr>
        <p:blipFill>
          <a:blip r:embed="rId2"/>
          <a:stretch>
            <a:fillRect/>
          </a:stretch>
        </p:blipFill>
        <p:spPr>
          <a:xfrm>
            <a:off x="1433016" y="1212575"/>
            <a:ext cx="8784610" cy="5401130"/>
          </a:xfrm>
          <a:prstGeom prst="rect">
            <a:avLst/>
          </a:prstGeom>
          <a:noFill/>
        </p:spPr>
      </p:pic>
      <p:sp>
        <p:nvSpPr>
          <p:cNvPr id="6" name="TextBox 5">
            <a:extLst>
              <a:ext uri="{FF2B5EF4-FFF2-40B4-BE49-F238E27FC236}">
                <a16:creationId xmlns:a16="http://schemas.microsoft.com/office/drawing/2014/main" id="{3B8053C0-524E-1E49-9FF2-14703E050C2D}"/>
              </a:ext>
            </a:extLst>
          </p:cNvPr>
          <p:cNvSpPr txBox="1"/>
          <p:nvPr/>
        </p:nvSpPr>
        <p:spPr>
          <a:xfrm>
            <a:off x="5568286" y="5657671"/>
            <a:ext cx="7137779" cy="1200329"/>
          </a:xfrm>
          <a:prstGeom prst="rect">
            <a:avLst/>
          </a:prstGeom>
          <a:noFill/>
        </p:spPr>
        <p:txBody>
          <a:bodyPr wrap="square">
            <a:spAutoFit/>
          </a:bodyPr>
          <a:lstStyle/>
          <a:p>
            <a:pPr algn="ctr" rtl="0">
              <a:spcBef>
                <a:spcPts val="0"/>
              </a:spcBef>
              <a:spcAft>
                <a:spcPts val="0"/>
              </a:spcAft>
            </a:pPr>
            <a:r>
              <a:rPr lang="en-US" sz="1800" b="1" i="0" u="none" strike="noStrike">
                <a:solidFill>
                  <a:srgbClr val="000000"/>
                </a:solidFill>
                <a:effectLst/>
                <a:latin typeface="Arial" panose="020B0604020202020204" pitchFamily="34" charset="0"/>
              </a:rPr>
              <a:t>Algebra I</a:t>
            </a:r>
            <a:endParaRPr lang="en-US" b="1">
              <a:effectLst/>
            </a:endParaRPr>
          </a:p>
          <a:p>
            <a:pPr rtl="0" fontAlgn="base">
              <a:spcBef>
                <a:spcPts val="0"/>
              </a:spcBef>
              <a:spcAft>
                <a:spcPts val="0"/>
              </a:spcAft>
              <a:buFont typeface="Arial" panose="020B0604020202020204" pitchFamily="34" charset="0"/>
              <a:buChar char="•"/>
            </a:pPr>
            <a:r>
              <a:rPr lang="en-US" sz="1800" b="0" i="0" u="none" strike="noStrike">
                <a:solidFill>
                  <a:srgbClr val="000000"/>
                </a:solidFill>
                <a:effectLst/>
                <a:latin typeface="Arial" panose="020B0604020202020204" pitchFamily="34" charset="0"/>
              </a:rPr>
              <a:t>Fewer than 10 Bunche students took the Algebra I EOC (N=9)</a:t>
            </a:r>
          </a:p>
          <a:p>
            <a:br>
              <a:rPr lang="en-US" b="0">
                <a:effectLst/>
              </a:rPr>
            </a:br>
            <a:endParaRPr lang="en-US"/>
          </a:p>
        </p:txBody>
      </p:sp>
    </p:spTree>
    <p:extLst>
      <p:ext uri="{BB962C8B-B14F-4D97-AF65-F5344CB8AC3E}">
        <p14:creationId xmlns:p14="http://schemas.microsoft.com/office/powerpoint/2010/main" val="26469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34AB01C-508F-1CD2-AE72-376C07D912DC}"/>
              </a:ext>
            </a:extLst>
          </p:cNvPr>
          <p:cNvSpPr txBox="1">
            <a:spLocks/>
          </p:cNvSpPr>
          <p:nvPr/>
        </p:nvSpPr>
        <p:spPr>
          <a:xfrm>
            <a:off x="895430" y="210312"/>
            <a:ext cx="10671048" cy="768096"/>
          </a:xfrm>
          <a:prstGeom prst="rect">
            <a:avLst/>
          </a:prstGeom>
        </p:spPr>
        <p:txBody>
          <a:bodyPr vert="horz" lIns="91440" tIns="45720" rIns="91440" bIns="45720" rtlCol="0" anchor="t">
            <a:norm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spcAft>
                <a:spcPts val="600"/>
              </a:spcAft>
            </a:pPr>
            <a:r>
              <a:rPr lang="en-US" b="1" kern="1200" cap="all" baseline="0">
                <a:solidFill>
                  <a:schemeClr val="tx1"/>
                </a:solidFill>
                <a:latin typeface="Sabon Next LT" panose="02000500000000000000" pitchFamily="2" charset="0"/>
                <a:cs typeface="Sabon Next LT" panose="02000500000000000000" pitchFamily="2" charset="0"/>
              </a:rPr>
              <a:t>ELA GMAS Results</a:t>
            </a:r>
          </a:p>
        </p:txBody>
      </p:sp>
      <p:pic>
        <p:nvPicPr>
          <p:cNvPr id="4" name="Picture 3">
            <a:extLst>
              <a:ext uri="{FF2B5EF4-FFF2-40B4-BE49-F238E27FC236}">
                <a16:creationId xmlns:a16="http://schemas.microsoft.com/office/drawing/2014/main" id="{EAFEA12A-0ACD-25C0-F157-7591AA6DB370}"/>
              </a:ext>
            </a:extLst>
          </p:cNvPr>
          <p:cNvPicPr>
            <a:picLocks noChangeAspect="1"/>
          </p:cNvPicPr>
          <p:nvPr/>
        </p:nvPicPr>
        <p:blipFill>
          <a:blip r:embed="rId2"/>
          <a:stretch>
            <a:fillRect/>
          </a:stretch>
        </p:blipFill>
        <p:spPr>
          <a:xfrm>
            <a:off x="1509539" y="979772"/>
            <a:ext cx="9435829" cy="5421027"/>
          </a:xfrm>
          <a:prstGeom prst="rect">
            <a:avLst/>
          </a:prstGeom>
          <a:noFill/>
        </p:spPr>
      </p:pic>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12</a:t>
            </a:fld>
            <a:endParaRPr lang="en-US"/>
          </a:p>
        </p:txBody>
      </p:sp>
    </p:spTree>
    <p:extLst>
      <p:ext uri="{BB962C8B-B14F-4D97-AF65-F5344CB8AC3E}">
        <p14:creationId xmlns:p14="http://schemas.microsoft.com/office/powerpoint/2010/main" val="330562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34AB01C-508F-1CD2-AE72-376C07D912DC}"/>
              </a:ext>
            </a:extLst>
          </p:cNvPr>
          <p:cNvSpPr txBox="1">
            <a:spLocks/>
          </p:cNvSpPr>
          <p:nvPr/>
        </p:nvSpPr>
        <p:spPr>
          <a:xfrm>
            <a:off x="909077" y="457200"/>
            <a:ext cx="10671048" cy="768096"/>
          </a:xfrm>
          <a:prstGeom prst="rect">
            <a:avLst/>
          </a:prstGeom>
        </p:spPr>
        <p:txBody>
          <a:bodyPr vert="horz" lIns="91440" tIns="45720" rIns="91440" bIns="45720" rtlCol="0" anchor="t">
            <a:norm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spcAft>
                <a:spcPts val="600"/>
              </a:spcAft>
            </a:pPr>
            <a:r>
              <a:rPr lang="en-US" b="1" kern="1200" cap="all" baseline="0">
                <a:solidFill>
                  <a:schemeClr val="tx1"/>
                </a:solidFill>
                <a:latin typeface="Sabon Next LT" panose="02000500000000000000" pitchFamily="2" charset="0"/>
                <a:cs typeface="Sabon Next LT" panose="02000500000000000000" pitchFamily="2" charset="0"/>
              </a:rPr>
              <a:t>ELA GMAS Results</a:t>
            </a:r>
          </a:p>
        </p:txBody>
      </p:sp>
      <p:pic>
        <p:nvPicPr>
          <p:cNvPr id="3" name="Picture 2">
            <a:extLst>
              <a:ext uri="{FF2B5EF4-FFF2-40B4-BE49-F238E27FC236}">
                <a16:creationId xmlns:a16="http://schemas.microsoft.com/office/drawing/2014/main" id="{AA277E21-63BE-98D2-9822-F8D90A1D7E40}"/>
              </a:ext>
            </a:extLst>
          </p:cNvPr>
          <p:cNvPicPr>
            <a:picLocks noChangeAspect="1"/>
          </p:cNvPicPr>
          <p:nvPr/>
        </p:nvPicPr>
        <p:blipFill>
          <a:blip r:embed="rId2"/>
          <a:stretch>
            <a:fillRect/>
          </a:stretch>
        </p:blipFill>
        <p:spPr>
          <a:xfrm>
            <a:off x="1066027" y="1281251"/>
            <a:ext cx="10671048" cy="5296529"/>
          </a:xfrm>
          <a:prstGeom prst="rect">
            <a:avLst/>
          </a:prstGeom>
          <a:noFill/>
        </p:spPr>
      </p:pic>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13</a:t>
            </a:fld>
            <a:endParaRPr lang="en-US"/>
          </a:p>
        </p:txBody>
      </p:sp>
    </p:spTree>
    <p:extLst>
      <p:ext uri="{BB962C8B-B14F-4D97-AF65-F5344CB8AC3E}">
        <p14:creationId xmlns:p14="http://schemas.microsoft.com/office/powerpoint/2010/main" val="1508291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34AB01C-508F-1CD2-AE72-376C07D912DC}"/>
              </a:ext>
            </a:extLst>
          </p:cNvPr>
          <p:cNvSpPr txBox="1">
            <a:spLocks/>
          </p:cNvSpPr>
          <p:nvPr/>
        </p:nvSpPr>
        <p:spPr>
          <a:xfrm>
            <a:off x="977316" y="348837"/>
            <a:ext cx="10671048" cy="768096"/>
          </a:xfrm>
          <a:prstGeom prst="rect">
            <a:avLst/>
          </a:prstGeom>
        </p:spPr>
        <p:txBody>
          <a:bodyPr vert="horz" lIns="91440" tIns="45720" rIns="91440" bIns="45720" rtlCol="0" anchor="t">
            <a:norm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spcAft>
                <a:spcPts val="600"/>
              </a:spcAft>
            </a:pPr>
            <a:r>
              <a:rPr lang="en-US" b="1" kern="1200" cap="all" baseline="0">
                <a:solidFill>
                  <a:schemeClr val="tx1"/>
                </a:solidFill>
                <a:latin typeface="Sabon Next LT" panose="02000500000000000000" pitchFamily="2" charset="0"/>
                <a:cs typeface="Sabon Next LT" panose="02000500000000000000" pitchFamily="2" charset="0"/>
              </a:rPr>
              <a:t>Science GMAS Results</a:t>
            </a:r>
          </a:p>
        </p:txBody>
      </p:sp>
      <p:pic>
        <p:nvPicPr>
          <p:cNvPr id="3" name="Picture 2">
            <a:extLst>
              <a:ext uri="{FF2B5EF4-FFF2-40B4-BE49-F238E27FC236}">
                <a16:creationId xmlns:a16="http://schemas.microsoft.com/office/drawing/2014/main" id="{65D6691F-959A-E123-2840-4FF0692D7C35}"/>
              </a:ext>
            </a:extLst>
          </p:cNvPr>
          <p:cNvPicPr>
            <a:picLocks noChangeAspect="1"/>
          </p:cNvPicPr>
          <p:nvPr/>
        </p:nvPicPr>
        <p:blipFill>
          <a:blip r:embed="rId2"/>
          <a:stretch>
            <a:fillRect/>
          </a:stretch>
        </p:blipFill>
        <p:spPr>
          <a:xfrm>
            <a:off x="1569696" y="1211580"/>
            <a:ext cx="9486287" cy="4434840"/>
          </a:xfrm>
          <a:prstGeom prst="rect">
            <a:avLst/>
          </a:prstGeom>
          <a:noFill/>
        </p:spPr>
      </p:pic>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14</a:t>
            </a:fld>
            <a:endParaRPr lang="en-US"/>
          </a:p>
        </p:txBody>
      </p:sp>
    </p:spTree>
    <p:extLst>
      <p:ext uri="{BB962C8B-B14F-4D97-AF65-F5344CB8AC3E}">
        <p14:creationId xmlns:p14="http://schemas.microsoft.com/office/powerpoint/2010/main" val="535594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34AB01C-508F-1CD2-AE72-376C07D912DC}"/>
              </a:ext>
            </a:extLst>
          </p:cNvPr>
          <p:cNvSpPr txBox="1">
            <a:spLocks/>
          </p:cNvSpPr>
          <p:nvPr/>
        </p:nvSpPr>
        <p:spPr>
          <a:xfrm>
            <a:off x="768096" y="320040"/>
            <a:ext cx="10671048" cy="768096"/>
          </a:xfrm>
          <a:prstGeom prst="rect">
            <a:avLst/>
          </a:prstGeom>
        </p:spPr>
        <p:txBody>
          <a:bodyPr vert="horz" lIns="91440" tIns="45720" rIns="91440" bIns="45720" rtlCol="0" anchor="t">
            <a:normAutofit/>
          </a:bodyPr>
          <a:lstStyle>
            <a:lvl1pPr algn="ctr" defTabSz="914400" rtl="0" eaLnBrk="1" latinLnBrk="0" hangingPunct="1">
              <a:lnSpc>
                <a:spcPct val="100000"/>
              </a:lnSpc>
              <a:spcBef>
                <a:spcPct val="0"/>
              </a:spcBef>
              <a:buNone/>
              <a:defRPr sz="4400" b="1" kern="1200" cap="all" baseline="0">
                <a:solidFill>
                  <a:schemeClr val="accent6"/>
                </a:solidFill>
                <a:latin typeface="+mj-lt"/>
                <a:ea typeface="+mj-ea"/>
                <a:cs typeface="+mj-cs"/>
              </a:defRPr>
            </a:lvl1pPr>
          </a:lstStyle>
          <a:p>
            <a:pPr>
              <a:spcAft>
                <a:spcPts val="600"/>
              </a:spcAft>
            </a:pPr>
            <a:r>
              <a:rPr lang="en-US" b="1" kern="1200" cap="all" baseline="0">
                <a:solidFill>
                  <a:schemeClr val="tx1"/>
                </a:solidFill>
                <a:latin typeface="Sabon Next LT" panose="02000500000000000000" pitchFamily="2" charset="0"/>
                <a:cs typeface="Sabon Next LT" panose="02000500000000000000" pitchFamily="2" charset="0"/>
              </a:rPr>
              <a:t>Science GMAS Results</a:t>
            </a:r>
          </a:p>
        </p:txBody>
      </p:sp>
      <p:pic>
        <p:nvPicPr>
          <p:cNvPr id="4" name="Picture 3">
            <a:extLst>
              <a:ext uri="{FF2B5EF4-FFF2-40B4-BE49-F238E27FC236}">
                <a16:creationId xmlns:a16="http://schemas.microsoft.com/office/drawing/2014/main" id="{DAABD7A9-A927-7620-2E6D-3C53635F1CDE}"/>
              </a:ext>
            </a:extLst>
          </p:cNvPr>
          <p:cNvPicPr>
            <a:picLocks noChangeAspect="1"/>
          </p:cNvPicPr>
          <p:nvPr/>
        </p:nvPicPr>
        <p:blipFill>
          <a:blip r:embed="rId2"/>
          <a:stretch>
            <a:fillRect/>
          </a:stretch>
        </p:blipFill>
        <p:spPr>
          <a:xfrm>
            <a:off x="887104" y="1211580"/>
            <a:ext cx="10167583" cy="5326380"/>
          </a:xfrm>
          <a:prstGeom prst="rect">
            <a:avLst/>
          </a:prstGeom>
          <a:noFill/>
        </p:spPr>
      </p:pic>
      <p:sp>
        <p:nvSpPr>
          <p:cNvPr id="8" name="Slide Number Placeholder 7">
            <a:extLst>
              <a:ext uri="{FF2B5EF4-FFF2-40B4-BE49-F238E27FC236}">
                <a16:creationId xmlns:a16="http://schemas.microsoft.com/office/drawing/2014/main" id="{AECF22D2-2B16-C40D-AA90-609B5CD08B3D}"/>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15</a:t>
            </a:fld>
            <a:endParaRPr lang="en-US"/>
          </a:p>
        </p:txBody>
      </p:sp>
    </p:spTree>
    <p:extLst>
      <p:ext uri="{BB962C8B-B14F-4D97-AF65-F5344CB8AC3E}">
        <p14:creationId xmlns:p14="http://schemas.microsoft.com/office/powerpoint/2010/main" val="1761715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09B0-6209-D3D0-9D5E-308B9F6E7303}"/>
              </a:ext>
            </a:extLst>
          </p:cNvPr>
          <p:cNvSpPr>
            <a:spLocks noGrp="1"/>
          </p:cNvSpPr>
          <p:nvPr>
            <p:ph type="title"/>
          </p:nvPr>
        </p:nvSpPr>
        <p:spPr>
          <a:xfrm>
            <a:off x="2013204" y="471008"/>
            <a:ext cx="8165592" cy="768096"/>
          </a:xfrm>
        </p:spPr>
        <p:txBody>
          <a:bodyPr>
            <a:normAutofit fontScale="90000"/>
          </a:bodyPr>
          <a:lstStyle/>
          <a:p>
            <a:pPr algn="ctr"/>
            <a:r>
              <a:rPr lang="en-US" b="1">
                <a:latin typeface="Sabon Next LT" panose="02000500000000000000" pitchFamily="2" charset="0"/>
                <a:cs typeface="Sabon Next LT" panose="02000500000000000000" pitchFamily="2" charset="0"/>
              </a:rPr>
              <a:t>Glows &amp; Grows</a:t>
            </a:r>
            <a:br>
              <a:rPr lang="en-US"/>
            </a:br>
            <a:endParaRPr lang="en-US"/>
          </a:p>
        </p:txBody>
      </p:sp>
      <p:sp>
        <p:nvSpPr>
          <p:cNvPr id="11" name="Text Placeholder 10">
            <a:extLst>
              <a:ext uri="{FF2B5EF4-FFF2-40B4-BE49-F238E27FC236}">
                <a16:creationId xmlns:a16="http://schemas.microsoft.com/office/drawing/2014/main" id="{A2C39DD0-CD86-2929-7808-58D17FC2C0A6}"/>
              </a:ext>
            </a:extLst>
          </p:cNvPr>
          <p:cNvSpPr>
            <a:spLocks noGrp="1"/>
          </p:cNvSpPr>
          <p:nvPr>
            <p:ph type="body" idx="1"/>
          </p:nvPr>
        </p:nvSpPr>
        <p:spPr>
          <a:xfrm>
            <a:off x="379828" y="1156748"/>
            <a:ext cx="3822192" cy="411480"/>
          </a:xfrm>
        </p:spPr>
        <p:txBody>
          <a:bodyPr>
            <a:normAutofit lnSpcReduction="10000"/>
          </a:bodyPr>
          <a:lstStyle/>
          <a:p>
            <a:r>
              <a:rPr lang="en-US" u="sng">
                <a:latin typeface="Sabon Next LT" panose="02000500000000000000" pitchFamily="2" charset="0"/>
                <a:cs typeface="Sabon Next LT" panose="02000500000000000000" pitchFamily="2" charset="0"/>
              </a:rPr>
              <a:t>Glows</a:t>
            </a:r>
          </a:p>
        </p:txBody>
      </p:sp>
      <p:sp>
        <p:nvSpPr>
          <p:cNvPr id="12" name="Content Placeholder 11">
            <a:extLst>
              <a:ext uri="{FF2B5EF4-FFF2-40B4-BE49-F238E27FC236}">
                <a16:creationId xmlns:a16="http://schemas.microsoft.com/office/drawing/2014/main" id="{CE3C1BFF-2275-1E7D-0604-E6F5CFEC01F6}"/>
              </a:ext>
            </a:extLst>
          </p:cNvPr>
          <p:cNvSpPr>
            <a:spLocks noGrp="1"/>
          </p:cNvSpPr>
          <p:nvPr>
            <p:ph sz="half" idx="2"/>
          </p:nvPr>
        </p:nvSpPr>
        <p:spPr>
          <a:xfrm>
            <a:off x="379828" y="1714639"/>
            <a:ext cx="7085971" cy="4672353"/>
          </a:xfrm>
        </p:spPr>
        <p:txBody>
          <a:bodyPr>
            <a:normAutofit fontScale="40000" lnSpcReduction="20000"/>
          </a:bodyPr>
          <a:lstStyle/>
          <a:p>
            <a:pPr marL="0" indent="0">
              <a:buNone/>
            </a:pPr>
            <a:r>
              <a:rPr lang="en-US" sz="4300">
                <a:latin typeface="Sabon Next LT" panose="02000500000000000000" pitchFamily="2" charset="0"/>
                <a:cs typeface="Sabon Next LT" panose="02000500000000000000" pitchFamily="2" charset="0"/>
              </a:rPr>
              <a:t>Began the school year fully staff (principal and teachers)</a:t>
            </a:r>
          </a:p>
          <a:p>
            <a:pPr marL="0" indent="0">
              <a:buNone/>
            </a:pPr>
            <a:endParaRPr lang="en-US" sz="4300">
              <a:latin typeface="Sabon Next LT" panose="02000500000000000000" pitchFamily="2" charset="0"/>
              <a:cs typeface="Sabon Next LT" panose="02000500000000000000" pitchFamily="2" charset="0"/>
            </a:endParaRPr>
          </a:p>
          <a:p>
            <a:pPr marL="0" indent="0">
              <a:buNone/>
            </a:pPr>
            <a:r>
              <a:rPr lang="en-US" sz="4300" b="1">
                <a:latin typeface="Sabon Next LT" panose="02000500000000000000" pitchFamily="2" charset="0"/>
                <a:cs typeface="Sabon Next LT" panose="02000500000000000000" pitchFamily="2" charset="0"/>
              </a:rPr>
              <a:t>Math</a:t>
            </a:r>
          </a:p>
          <a:p>
            <a:r>
              <a:rPr lang="en-US" sz="4300">
                <a:latin typeface="Sabon Next LT" panose="02000500000000000000" pitchFamily="2" charset="0"/>
                <a:cs typeface="Sabon Next LT" panose="02000500000000000000" pitchFamily="2" charset="0"/>
              </a:rPr>
              <a:t>Black and EL students’ proficiency rate similar to other APS MSs</a:t>
            </a:r>
          </a:p>
          <a:p>
            <a:r>
              <a:rPr lang="en-US" sz="4300">
                <a:latin typeface="Sabon Next LT" panose="02000500000000000000" pitchFamily="2" charset="0"/>
                <a:cs typeface="Sabon Next LT" panose="02000500000000000000" pitchFamily="2" charset="0"/>
              </a:rPr>
              <a:t>8</a:t>
            </a:r>
            <a:r>
              <a:rPr lang="en-US" sz="4300" baseline="30000">
                <a:latin typeface="Sabon Next LT" panose="02000500000000000000" pitchFamily="2" charset="0"/>
                <a:cs typeface="Sabon Next LT" panose="02000500000000000000" pitchFamily="2" charset="0"/>
              </a:rPr>
              <a:t>th</a:t>
            </a:r>
            <a:r>
              <a:rPr lang="en-US" sz="4300">
                <a:latin typeface="Sabon Next LT" panose="02000500000000000000" pitchFamily="2" charset="0"/>
                <a:cs typeface="Sabon Next LT" panose="02000500000000000000" pitchFamily="2" charset="0"/>
              </a:rPr>
              <a:t> grade students had highest proficiency rate</a:t>
            </a:r>
          </a:p>
          <a:p>
            <a:r>
              <a:rPr lang="en-US" sz="4300">
                <a:latin typeface="Sabon Next LT" panose="02000500000000000000" pitchFamily="2" charset="0"/>
                <a:cs typeface="Sabon Next LT" panose="02000500000000000000" pitchFamily="2" charset="0"/>
              </a:rPr>
              <a:t>Females had higher proficiency rate than males</a:t>
            </a:r>
          </a:p>
          <a:p>
            <a:pPr marL="0" indent="0">
              <a:buNone/>
            </a:pPr>
            <a:r>
              <a:rPr lang="en-US" sz="4300" b="1">
                <a:latin typeface="Sabon Next LT" panose="02000500000000000000" pitchFamily="2" charset="0"/>
                <a:cs typeface="Sabon Next LT" panose="02000500000000000000" pitchFamily="2" charset="0"/>
              </a:rPr>
              <a:t>ELA</a:t>
            </a:r>
          </a:p>
          <a:p>
            <a:r>
              <a:rPr lang="en-US" sz="4300">
                <a:latin typeface="Sabon Next LT" panose="02000500000000000000" pitchFamily="2" charset="0"/>
                <a:cs typeface="Sabon Next LT" panose="02000500000000000000" pitchFamily="2" charset="0"/>
              </a:rPr>
              <a:t>8</a:t>
            </a:r>
            <a:r>
              <a:rPr lang="en-US" sz="4300" baseline="30000">
                <a:latin typeface="Sabon Next LT" panose="02000500000000000000" pitchFamily="2" charset="0"/>
                <a:cs typeface="Sabon Next LT" panose="02000500000000000000" pitchFamily="2" charset="0"/>
              </a:rPr>
              <a:t>th</a:t>
            </a:r>
            <a:r>
              <a:rPr lang="en-US" sz="4300">
                <a:latin typeface="Sabon Next LT" panose="02000500000000000000" pitchFamily="2" charset="0"/>
                <a:cs typeface="Sabon Next LT" panose="02000500000000000000" pitchFamily="2" charset="0"/>
              </a:rPr>
              <a:t> grade students had highest proficiency rate</a:t>
            </a:r>
          </a:p>
          <a:p>
            <a:r>
              <a:rPr lang="en-US" sz="4300">
                <a:latin typeface="Sabon Next LT" panose="02000500000000000000" pitchFamily="2" charset="0"/>
                <a:cs typeface="Sabon Next LT" panose="02000500000000000000" pitchFamily="2" charset="0"/>
              </a:rPr>
              <a:t>EL students at BMS had higher proficiency rate than other APS MSs</a:t>
            </a:r>
          </a:p>
          <a:p>
            <a:r>
              <a:rPr lang="en-US" sz="4300">
                <a:latin typeface="Sabon Next LT" panose="02000500000000000000" pitchFamily="2" charset="0"/>
                <a:cs typeface="Sabon Next LT" panose="02000500000000000000" pitchFamily="2" charset="0"/>
              </a:rPr>
              <a:t>Female students had higher proficiency rate across all grades</a:t>
            </a:r>
          </a:p>
          <a:p>
            <a:pPr marL="0" indent="0">
              <a:buNone/>
            </a:pPr>
            <a:r>
              <a:rPr lang="en-US" sz="4300" b="1">
                <a:latin typeface="Sabon Next LT" panose="02000500000000000000" pitchFamily="2" charset="0"/>
                <a:cs typeface="Sabon Next LT" panose="02000500000000000000" pitchFamily="2" charset="0"/>
              </a:rPr>
              <a:t>Science</a:t>
            </a:r>
          </a:p>
          <a:p>
            <a:r>
              <a:rPr lang="en-US" sz="4300">
                <a:latin typeface="Sabon Next LT" panose="02000500000000000000" pitchFamily="2" charset="0"/>
                <a:cs typeface="Sabon Next LT" panose="02000500000000000000" pitchFamily="2" charset="0"/>
              </a:rPr>
              <a:t>8</a:t>
            </a:r>
            <a:r>
              <a:rPr lang="en-US" sz="4300" baseline="30000">
                <a:latin typeface="Sabon Next LT" panose="02000500000000000000" pitchFamily="2" charset="0"/>
                <a:cs typeface="Sabon Next LT" panose="02000500000000000000" pitchFamily="2" charset="0"/>
              </a:rPr>
              <a:t>th</a:t>
            </a:r>
            <a:r>
              <a:rPr lang="en-US" sz="4300">
                <a:latin typeface="Sabon Next LT" panose="02000500000000000000" pitchFamily="2" charset="0"/>
                <a:cs typeface="Sabon Next LT" panose="02000500000000000000" pitchFamily="2" charset="0"/>
              </a:rPr>
              <a:t> grade Black students  higher proficiency rate at BMS than other </a:t>
            </a:r>
          </a:p>
          <a:p>
            <a:pPr marL="0" indent="0">
              <a:buNone/>
            </a:pPr>
            <a:r>
              <a:rPr lang="en-US" sz="4300">
                <a:latin typeface="Sabon Next LT" panose="02000500000000000000" pitchFamily="2" charset="0"/>
                <a:cs typeface="Sabon Next LT" panose="02000500000000000000" pitchFamily="2" charset="0"/>
              </a:rPr>
              <a:t>     APS MSs</a:t>
            </a:r>
          </a:p>
          <a:p>
            <a:r>
              <a:rPr lang="en-US" sz="4300">
                <a:latin typeface="Sabon Next LT" panose="02000500000000000000" pitchFamily="2" charset="0"/>
                <a:cs typeface="Sabon Next LT" panose="02000500000000000000" pitchFamily="2" charset="0"/>
              </a:rPr>
              <a:t>8</a:t>
            </a:r>
            <a:r>
              <a:rPr lang="en-US" sz="4300" baseline="30000">
                <a:latin typeface="Sabon Next LT" panose="02000500000000000000" pitchFamily="2" charset="0"/>
                <a:cs typeface="Sabon Next LT" panose="02000500000000000000" pitchFamily="2" charset="0"/>
              </a:rPr>
              <a:t>th</a:t>
            </a:r>
            <a:r>
              <a:rPr lang="en-US" sz="4300">
                <a:latin typeface="Sabon Next LT" panose="02000500000000000000" pitchFamily="2" charset="0"/>
                <a:cs typeface="Sabon Next LT" panose="02000500000000000000" pitchFamily="2" charset="0"/>
              </a:rPr>
              <a:t> grade females had higher proficiency rate in SC</a:t>
            </a:r>
          </a:p>
          <a:p>
            <a:pPr marL="0" indent="0">
              <a:buNone/>
            </a:pPr>
            <a:endParaRPr lang="en-US"/>
          </a:p>
        </p:txBody>
      </p:sp>
      <p:sp>
        <p:nvSpPr>
          <p:cNvPr id="14" name="Content Placeholder 13">
            <a:extLst>
              <a:ext uri="{FF2B5EF4-FFF2-40B4-BE49-F238E27FC236}">
                <a16:creationId xmlns:a16="http://schemas.microsoft.com/office/drawing/2014/main" id="{DD1D0BF9-FCAA-67DA-79AB-E6E7E6D2B6A1}"/>
              </a:ext>
            </a:extLst>
          </p:cNvPr>
          <p:cNvSpPr>
            <a:spLocks noGrp="1"/>
          </p:cNvSpPr>
          <p:nvPr>
            <p:ph sz="quarter" idx="4"/>
          </p:nvPr>
        </p:nvSpPr>
        <p:spPr>
          <a:xfrm>
            <a:off x="6901039" y="1714640"/>
            <a:ext cx="4779683" cy="2381914"/>
          </a:xfrm>
        </p:spPr>
        <p:txBody>
          <a:bodyPr>
            <a:noAutofit/>
          </a:bodyPr>
          <a:lstStyle/>
          <a:p>
            <a:r>
              <a:rPr lang="en-US" sz="1800">
                <a:latin typeface="Sabon Next LT" panose="02000500000000000000" pitchFamily="2" charset="0"/>
                <a:cs typeface="Sabon Next LT" panose="02000500000000000000" pitchFamily="2" charset="0"/>
              </a:rPr>
              <a:t>Increase scores of all and subgroups students</a:t>
            </a:r>
          </a:p>
          <a:p>
            <a:r>
              <a:rPr lang="en-US" sz="1800">
                <a:latin typeface="Sabon Next LT" panose="02000500000000000000" pitchFamily="2" charset="0"/>
                <a:cs typeface="Sabon Next LT" panose="02000500000000000000" pitchFamily="2" charset="0"/>
              </a:rPr>
              <a:t>Provide mentoring programs for our students</a:t>
            </a:r>
          </a:p>
          <a:p>
            <a:r>
              <a:rPr lang="en-US" sz="1800">
                <a:latin typeface="Sabon Next LT" panose="02000500000000000000" pitchFamily="2" charset="0"/>
                <a:cs typeface="Sabon Next LT" panose="02000500000000000000" pitchFamily="2" charset="0"/>
              </a:rPr>
              <a:t>Engage our male students </a:t>
            </a:r>
          </a:p>
          <a:p>
            <a:r>
              <a:rPr lang="en-US" sz="1800">
                <a:latin typeface="Sabon Next LT" panose="02000500000000000000" pitchFamily="2" charset="0"/>
                <a:cs typeface="Sabon Next LT" panose="02000500000000000000" pitchFamily="2" charset="0"/>
              </a:rPr>
              <a:t>Continue to maintain full instructional staff</a:t>
            </a:r>
          </a:p>
        </p:txBody>
      </p:sp>
      <p:sp>
        <p:nvSpPr>
          <p:cNvPr id="4" name="Text Placeholder 3">
            <a:extLst>
              <a:ext uri="{FF2B5EF4-FFF2-40B4-BE49-F238E27FC236}">
                <a16:creationId xmlns:a16="http://schemas.microsoft.com/office/drawing/2014/main" id="{F905EDAF-7F0D-70A2-2FDE-151C980459DB}"/>
              </a:ext>
            </a:extLst>
          </p:cNvPr>
          <p:cNvSpPr>
            <a:spLocks noGrp="1"/>
          </p:cNvSpPr>
          <p:nvPr>
            <p:ph type="body" sz="quarter" idx="3"/>
          </p:nvPr>
        </p:nvSpPr>
        <p:spPr>
          <a:xfrm>
            <a:off x="7032858" y="1197926"/>
            <a:ext cx="3822192" cy="411480"/>
          </a:xfrm>
        </p:spPr>
        <p:txBody>
          <a:bodyPr>
            <a:normAutofit lnSpcReduction="10000"/>
          </a:bodyPr>
          <a:lstStyle/>
          <a:p>
            <a:r>
              <a:rPr lang="en-US" u="sng">
                <a:latin typeface="Sabon Next LT" panose="02000500000000000000" pitchFamily="2" charset="0"/>
                <a:cs typeface="Sabon Next LT" panose="02000500000000000000" pitchFamily="2" charset="0"/>
              </a:rPr>
              <a:t>Grows</a:t>
            </a:r>
          </a:p>
        </p:txBody>
      </p:sp>
      <p:pic>
        <p:nvPicPr>
          <p:cNvPr id="5" name="Picture 4" descr="Logo&#10;&#10;Description automatically generated">
            <a:extLst>
              <a:ext uri="{FF2B5EF4-FFF2-40B4-BE49-F238E27FC236}">
                <a16:creationId xmlns:a16="http://schemas.microsoft.com/office/drawing/2014/main" id="{3042A1FD-D499-7FF9-4F6E-00365AEDA83E}"/>
              </a:ext>
            </a:extLst>
          </p:cNvPr>
          <p:cNvPicPr>
            <a:picLocks noChangeAspect="1"/>
          </p:cNvPicPr>
          <p:nvPr/>
        </p:nvPicPr>
        <p:blipFill rotWithShape="1">
          <a:blip r:embed="rId2">
            <a:extLst>
              <a:ext uri="{28A0092B-C50C-407E-A947-70E740481C1C}">
                <a14:useLocalDpi xmlns:a14="http://schemas.microsoft.com/office/drawing/2010/main" val="0"/>
              </a:ext>
            </a:extLst>
          </a:blip>
          <a:srcRect l="2549" r="1997" b="-1"/>
          <a:stretch/>
        </p:blipFill>
        <p:spPr>
          <a:xfrm>
            <a:off x="8426958" y="4005078"/>
            <a:ext cx="2245166" cy="2381914"/>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Tree>
    <p:extLst>
      <p:ext uri="{BB962C8B-B14F-4D97-AF65-F5344CB8AC3E}">
        <p14:creationId xmlns:p14="http://schemas.microsoft.com/office/powerpoint/2010/main" val="317028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ogo&#10;&#10;Description automatically generated">
            <a:extLst>
              <a:ext uri="{FF2B5EF4-FFF2-40B4-BE49-F238E27FC236}">
                <a16:creationId xmlns:a16="http://schemas.microsoft.com/office/drawing/2014/main" id="{7BE8BB1F-76DC-48A3-B98A-5A325F1C77C0}"/>
              </a:ext>
            </a:extLst>
          </p:cNvPr>
          <p:cNvPicPr>
            <a:picLocks noChangeAspect="1"/>
          </p:cNvPicPr>
          <p:nvPr/>
        </p:nvPicPr>
        <p:blipFill rotWithShape="1">
          <a:blip r:embed="rId2">
            <a:extLst>
              <a:ext uri="{28A0092B-C50C-407E-A947-70E740481C1C}">
                <a14:useLocalDpi xmlns:a14="http://schemas.microsoft.com/office/drawing/2010/main" val="0"/>
              </a:ext>
            </a:extLst>
          </a:blip>
          <a:srcRect l="2549" r="1997" b="-1"/>
          <a:stretch/>
        </p:blipFill>
        <p:spPr>
          <a:xfrm>
            <a:off x="4486605" y="2431869"/>
            <a:ext cx="3019834" cy="3203765"/>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TextBox 2">
            <a:extLst>
              <a:ext uri="{FF2B5EF4-FFF2-40B4-BE49-F238E27FC236}">
                <a16:creationId xmlns:a16="http://schemas.microsoft.com/office/drawing/2014/main" id="{ADD071DA-6772-C3FB-14F6-0E038E92FA0D}"/>
              </a:ext>
            </a:extLst>
          </p:cNvPr>
          <p:cNvSpPr txBox="1"/>
          <p:nvPr/>
        </p:nvSpPr>
        <p:spPr>
          <a:xfrm>
            <a:off x="2744867" y="1008677"/>
            <a:ext cx="6702266" cy="1015663"/>
          </a:xfrm>
          <a:prstGeom prst="rect">
            <a:avLst/>
          </a:prstGeom>
          <a:noFill/>
        </p:spPr>
        <p:txBody>
          <a:bodyPr wrap="square" rtlCol="0">
            <a:spAutoFit/>
          </a:bodyPr>
          <a:lstStyle/>
          <a:p>
            <a:pPr algn="ctr"/>
            <a:r>
              <a:rPr lang="en-US" sz="6000">
                <a:latin typeface="Sabon Next LT" panose="02000500000000000000" pitchFamily="2" charset="0"/>
                <a:cs typeface="Sabon Next LT" panose="02000500000000000000" pitchFamily="2" charset="0"/>
              </a:rPr>
              <a:t>Questions </a:t>
            </a:r>
          </a:p>
        </p:txBody>
      </p:sp>
    </p:spTree>
    <p:extLst>
      <p:ext uri="{BB962C8B-B14F-4D97-AF65-F5344CB8AC3E}">
        <p14:creationId xmlns:p14="http://schemas.microsoft.com/office/powerpoint/2010/main" val="358146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F0A54E-D11C-2E4C-13B7-6323AE0609F2}"/>
              </a:ext>
            </a:extLst>
          </p:cNvPr>
          <p:cNvSpPr>
            <a:spLocks noGrp="1"/>
          </p:cNvSpPr>
          <p:nvPr>
            <p:ph type="title"/>
          </p:nvPr>
        </p:nvSpPr>
        <p:spPr>
          <a:xfrm>
            <a:off x="572493" y="238539"/>
            <a:ext cx="11047013" cy="1434415"/>
          </a:xfrm>
        </p:spPr>
        <p:txBody>
          <a:bodyPr anchor="b">
            <a:normAutofit/>
          </a:bodyPr>
          <a:lstStyle/>
          <a:p>
            <a:r>
              <a:rPr lang="en-US" sz="5400">
                <a:latin typeface="Sabon Next LT" panose="02000500000000000000" pitchFamily="2" charset="0"/>
                <a:cs typeface="Sabon Next LT" panose="02000500000000000000" pitchFamily="2" charset="0"/>
              </a:rPr>
              <a:t>Go Team Meeting Norms</a:t>
            </a:r>
          </a:p>
        </p:txBody>
      </p:sp>
      <p:sp>
        <p:nvSpPr>
          <p:cNvPr id="11"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id="{C3DBC242-CF30-8F43-B775-644ADA7DB598}"/>
              </a:ext>
            </a:extLst>
          </p:cNvPr>
          <p:cNvPicPr>
            <a:picLocks noChangeAspect="1"/>
          </p:cNvPicPr>
          <p:nvPr/>
        </p:nvPicPr>
        <p:blipFill rotWithShape="1">
          <a:blip r:embed="rId2">
            <a:extLst>
              <a:ext uri="{28A0092B-C50C-407E-A947-70E740481C1C}">
                <a14:useLocalDpi xmlns:a14="http://schemas.microsoft.com/office/drawing/2010/main" val="0"/>
              </a:ext>
            </a:extLst>
          </a:blip>
          <a:srcRect l="2549" r="1997" b="-1"/>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Content Placeholder 2">
            <a:extLst>
              <a:ext uri="{FF2B5EF4-FFF2-40B4-BE49-F238E27FC236}">
                <a16:creationId xmlns:a16="http://schemas.microsoft.com/office/drawing/2014/main" id="{6DC86611-2E27-0D3D-DDBE-F90FCD6A579E}"/>
              </a:ext>
            </a:extLst>
          </p:cNvPr>
          <p:cNvSpPr>
            <a:spLocks noGrp="1"/>
          </p:cNvSpPr>
          <p:nvPr>
            <p:ph idx="1"/>
          </p:nvPr>
        </p:nvSpPr>
        <p:spPr>
          <a:xfrm>
            <a:off x="4905955" y="2071316"/>
            <a:ext cx="6713552" cy="4114800"/>
          </a:xfrm>
        </p:spPr>
        <p:txBody>
          <a:bodyPr anchor="t">
            <a:normAutofit/>
          </a:bodyPr>
          <a:lstStyle/>
          <a:p>
            <a:r>
              <a:rPr lang="en-US" sz="1700" b="0" i="0">
                <a:effectLst/>
                <a:latin typeface="Sabon Next LT" panose="02000500000000000000" pitchFamily="2" charset="0"/>
                <a:cs typeface="Sabon Next LT" panose="02000500000000000000" pitchFamily="2" charset="0"/>
              </a:rPr>
              <a:t>This is a meeting of the GO Team. </a:t>
            </a:r>
          </a:p>
          <a:p>
            <a:r>
              <a:rPr lang="en-US" sz="1700" b="0" i="0">
                <a:effectLst/>
                <a:latin typeface="Sabon Next LT" panose="02000500000000000000" pitchFamily="2" charset="0"/>
                <a:cs typeface="Sabon Next LT" panose="02000500000000000000" pitchFamily="2" charset="0"/>
              </a:rPr>
              <a:t>Only members of the team may participate in the discussion.</a:t>
            </a:r>
          </a:p>
          <a:p>
            <a:r>
              <a:rPr lang="en-US" sz="1700" b="0" i="0">
                <a:effectLst/>
                <a:latin typeface="Sabon Next LT" panose="02000500000000000000" pitchFamily="2" charset="0"/>
                <a:cs typeface="Sabon Next LT" panose="02000500000000000000" pitchFamily="2" charset="0"/>
              </a:rPr>
              <a:t>Any members of the public present are here to quietly observe.</a:t>
            </a:r>
          </a:p>
          <a:p>
            <a:r>
              <a:rPr lang="en-US" sz="1700" b="0" i="0">
                <a:effectLst/>
                <a:latin typeface="Sabon Next LT" panose="02000500000000000000" pitchFamily="2" charset="0"/>
                <a:cs typeface="Sabon Next LT" panose="02000500000000000000" pitchFamily="2" charset="0"/>
              </a:rPr>
              <a:t>We will be fully present.</a:t>
            </a:r>
          </a:p>
          <a:p>
            <a:r>
              <a:rPr lang="en-US" sz="1700" b="0" i="0">
                <a:effectLst/>
                <a:latin typeface="Sabon Next LT" panose="02000500000000000000" pitchFamily="2" charset="0"/>
                <a:cs typeface="Sabon Next LT" panose="02000500000000000000" pitchFamily="2" charset="0"/>
              </a:rPr>
              <a:t>We will follow the agenda as noticed to the public and stay on task.</a:t>
            </a:r>
          </a:p>
          <a:p>
            <a:r>
              <a:rPr lang="en-US" sz="1700" b="0" i="0">
                <a:effectLst/>
                <a:latin typeface="Sabon Next LT" panose="02000500000000000000" pitchFamily="2" charset="0"/>
                <a:cs typeface="Sabon Next LT" panose="02000500000000000000" pitchFamily="2" charset="0"/>
              </a:rPr>
              <a:t>We will be respectful of each other at all times.</a:t>
            </a:r>
          </a:p>
          <a:p>
            <a:r>
              <a:rPr lang="en-US" sz="1700" b="0" i="0">
                <a:effectLst/>
                <a:latin typeface="Sabon Next LT" panose="02000500000000000000" pitchFamily="2" charset="0"/>
                <a:cs typeface="Sabon Next LT" panose="02000500000000000000" pitchFamily="2" charset="0"/>
              </a:rPr>
              <a:t>We will be open-minded.</a:t>
            </a:r>
          </a:p>
          <a:p>
            <a:r>
              <a:rPr lang="en-US" sz="1700" b="0" i="0">
                <a:effectLst/>
                <a:latin typeface="Sabon Next LT" panose="02000500000000000000" pitchFamily="2" charset="0"/>
                <a:cs typeface="Sabon Next LT" panose="02000500000000000000" pitchFamily="2" charset="0"/>
              </a:rPr>
              <a:t>We invite and welcome contributions of every member and listen to each other.</a:t>
            </a:r>
          </a:p>
          <a:p>
            <a:r>
              <a:rPr lang="en-US" sz="1700" b="0" i="0">
                <a:effectLst/>
                <a:latin typeface="Sabon Next LT" panose="02000500000000000000" pitchFamily="2" charset="0"/>
                <a:cs typeface="Sabon Next LT" panose="02000500000000000000" pitchFamily="2" charset="0"/>
              </a:rPr>
              <a:t>We will respect all ideas and assume good intentions.</a:t>
            </a:r>
          </a:p>
          <a:p>
            <a:r>
              <a:rPr lang="en-US" sz="1700" b="0" i="0">
                <a:effectLst/>
                <a:latin typeface="Sabon Next LT" panose="02000500000000000000" pitchFamily="2" charset="0"/>
                <a:cs typeface="Sabon Next LT" panose="02000500000000000000" pitchFamily="2" charset="0"/>
              </a:rPr>
              <a:t>We will approach differences of opinion with curiosity</a:t>
            </a:r>
            <a:endParaRPr lang="en-US" sz="1700">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138411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25ED9E6-2736-B56D-9854-5F9204F66AE5}"/>
              </a:ext>
            </a:extLst>
          </p:cNvPr>
          <p:cNvSpPr>
            <a:spLocks noGrp="1"/>
          </p:cNvSpPr>
          <p:nvPr>
            <p:ph type="subTitle" idx="1"/>
          </p:nvPr>
        </p:nvSpPr>
        <p:spPr>
          <a:xfrm>
            <a:off x="1241946" y="2591604"/>
            <a:ext cx="9144000" cy="3954831"/>
          </a:xfrm>
        </p:spPr>
        <p:txBody>
          <a:bodyPr/>
          <a:lstStyle/>
          <a:p>
            <a:pPr algn="l"/>
            <a:endParaRPr lang="en-US"/>
          </a:p>
          <a:p>
            <a:pPr algn="l"/>
            <a:r>
              <a:rPr lang="en-US">
                <a:latin typeface="Sabon Next LT" panose="02000500000000000000" pitchFamily="2" charset="0"/>
                <a:cs typeface="Sabon Next LT" panose="02000500000000000000" pitchFamily="2" charset="0"/>
              </a:rPr>
              <a:t>Topics:</a:t>
            </a:r>
          </a:p>
          <a:p>
            <a:pPr marL="342900" indent="-342900" algn="l">
              <a:buFont typeface="Arial" panose="020B0604020202020204" pitchFamily="34" charset="0"/>
              <a:buChar char="•"/>
            </a:pPr>
            <a:r>
              <a:rPr lang="en-US">
                <a:latin typeface="Sabon Next LT" panose="02000500000000000000" pitchFamily="2" charset="0"/>
                <a:cs typeface="Sabon Next LT" panose="02000500000000000000" pitchFamily="2" charset="0"/>
              </a:rPr>
              <a:t>School Start Update</a:t>
            </a:r>
          </a:p>
          <a:p>
            <a:pPr marL="342900" indent="-342900" algn="l">
              <a:buFont typeface="Arial" panose="020B0604020202020204" pitchFamily="34" charset="0"/>
              <a:buChar char="•"/>
            </a:pPr>
            <a:r>
              <a:rPr lang="en-US">
                <a:latin typeface="Sabon Next LT" panose="02000500000000000000" pitchFamily="2" charset="0"/>
                <a:cs typeface="Sabon Next LT" panose="02000500000000000000" pitchFamily="2" charset="0"/>
              </a:rPr>
              <a:t>Current Enrollment &amp; Leveling</a:t>
            </a:r>
          </a:p>
          <a:p>
            <a:pPr marL="342900" indent="-342900" algn="l">
              <a:buFont typeface="Arial" panose="020B0604020202020204" pitchFamily="34" charset="0"/>
              <a:buChar char="•"/>
            </a:pPr>
            <a:r>
              <a:rPr lang="en-US">
                <a:latin typeface="Sabon Next LT" panose="02000500000000000000" pitchFamily="2" charset="0"/>
                <a:cs typeface="Sabon Next LT" panose="02000500000000000000" pitchFamily="2" charset="0"/>
              </a:rPr>
              <a:t>School Strategic Plan Overview and SMART Goals</a:t>
            </a:r>
          </a:p>
          <a:p>
            <a:pPr marL="342900" indent="-342900" algn="l">
              <a:buFont typeface="Arial" panose="020B0604020202020204" pitchFamily="34" charset="0"/>
              <a:buChar char="•"/>
            </a:pPr>
            <a:r>
              <a:rPr lang="en-US">
                <a:latin typeface="Sabon Next LT" panose="02000500000000000000" pitchFamily="2" charset="0"/>
                <a:cs typeface="Sabon Next LT" panose="02000500000000000000" pitchFamily="2" charset="0"/>
              </a:rPr>
              <a:t>GMAS Results</a:t>
            </a:r>
          </a:p>
          <a:p>
            <a:pPr marL="342900" indent="-342900" algn="l">
              <a:buFont typeface="Arial" panose="020B0604020202020204" pitchFamily="34" charset="0"/>
              <a:buChar char="•"/>
            </a:pPr>
            <a:r>
              <a:rPr lang="en-US">
                <a:latin typeface="Sabon Next LT" panose="02000500000000000000" pitchFamily="2" charset="0"/>
                <a:cs typeface="Sabon Next LT" panose="02000500000000000000" pitchFamily="2" charset="0"/>
              </a:rPr>
              <a:t>Q and A</a:t>
            </a:r>
          </a:p>
          <a:p>
            <a:endParaRPr lang="en-US"/>
          </a:p>
        </p:txBody>
      </p:sp>
      <p:pic>
        <p:nvPicPr>
          <p:cNvPr id="5" name="Picture 4" descr="Logo&#10;&#10;Description automatically generated">
            <a:extLst>
              <a:ext uri="{FF2B5EF4-FFF2-40B4-BE49-F238E27FC236}">
                <a16:creationId xmlns:a16="http://schemas.microsoft.com/office/drawing/2014/main" id="{49047D3B-B539-492D-62A3-831432F39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705" y="713290"/>
            <a:ext cx="1854835" cy="1878314"/>
          </a:xfrm>
          <a:prstGeom prst="rect">
            <a:avLst/>
          </a:prstGeom>
        </p:spPr>
      </p:pic>
      <p:sp>
        <p:nvSpPr>
          <p:cNvPr id="6" name="Title 5">
            <a:extLst>
              <a:ext uri="{FF2B5EF4-FFF2-40B4-BE49-F238E27FC236}">
                <a16:creationId xmlns:a16="http://schemas.microsoft.com/office/drawing/2014/main" id="{1B5DCFEC-02F5-E27C-3814-F8BA6F0D2605}"/>
              </a:ext>
            </a:extLst>
          </p:cNvPr>
          <p:cNvSpPr>
            <a:spLocks noGrp="1"/>
          </p:cNvSpPr>
          <p:nvPr>
            <p:ph type="ctrTitle"/>
          </p:nvPr>
        </p:nvSpPr>
        <p:spPr>
          <a:xfrm>
            <a:off x="2567820" y="871749"/>
            <a:ext cx="9292791" cy="1542635"/>
          </a:xfrm>
        </p:spPr>
        <p:txBody>
          <a:bodyPr>
            <a:normAutofit fontScale="90000"/>
          </a:bodyPr>
          <a:lstStyle/>
          <a:p>
            <a:r>
              <a:rPr lang="en-US">
                <a:latin typeface="Sabon Next LT" panose="02000500000000000000" pitchFamily="2" charset="0"/>
                <a:cs typeface="Sabon Next LT" panose="02000500000000000000" pitchFamily="2" charset="0"/>
              </a:rPr>
              <a:t>Ralph J. Bunche Middle School</a:t>
            </a:r>
          </a:p>
        </p:txBody>
      </p:sp>
    </p:spTree>
    <p:extLst>
      <p:ext uri="{BB962C8B-B14F-4D97-AF65-F5344CB8AC3E}">
        <p14:creationId xmlns:p14="http://schemas.microsoft.com/office/powerpoint/2010/main" val="198594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25ED9E6-2736-B56D-9854-5F9204F66AE5}"/>
              </a:ext>
            </a:extLst>
          </p:cNvPr>
          <p:cNvSpPr>
            <a:spLocks noGrp="1"/>
          </p:cNvSpPr>
          <p:nvPr>
            <p:ph type="subTitle" idx="1"/>
          </p:nvPr>
        </p:nvSpPr>
        <p:spPr>
          <a:xfrm>
            <a:off x="1241946" y="2232272"/>
            <a:ext cx="9144000" cy="4314163"/>
          </a:xfrm>
        </p:spPr>
        <p:txBody>
          <a:bodyPr vert="horz" lIns="91440" tIns="45720" rIns="91440" bIns="45720" rtlCol="0" anchor="t">
            <a:normAutofit lnSpcReduction="10000"/>
          </a:bodyPr>
          <a:lstStyle/>
          <a:p>
            <a:r>
              <a:rPr lang="en-US" b="1" u="sng" dirty="0">
                <a:latin typeface="Sabon Next LT" panose="02000500000000000000" pitchFamily="2" charset="0"/>
                <a:cs typeface="Sabon Next LT" panose="02000500000000000000" pitchFamily="2" charset="0"/>
              </a:rPr>
              <a:t>School Start Update</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Full Instructional Staff </a:t>
            </a:r>
            <a:r>
              <a:rPr lang="en-US" sz="1600" dirty="0">
                <a:latin typeface="Sabon Next LT" panose="02000500000000000000" pitchFamily="2" charset="0"/>
                <a:cs typeface="Sabon Next LT" panose="02000500000000000000" pitchFamily="2" charset="0"/>
              </a:rPr>
              <a:t>(2</a:t>
            </a:r>
            <a:r>
              <a:rPr lang="en-US" sz="1600" baseline="30000" dirty="0">
                <a:latin typeface="Sabon Next LT" panose="02000500000000000000" pitchFamily="2" charset="0"/>
                <a:cs typeface="Sabon Next LT" panose="02000500000000000000" pitchFamily="2" charset="0"/>
              </a:rPr>
              <a:t>nd</a:t>
            </a:r>
            <a:r>
              <a:rPr lang="en-US" sz="1600" dirty="0">
                <a:latin typeface="Sabon Next LT" panose="02000500000000000000" pitchFamily="2" charset="0"/>
                <a:cs typeface="Sabon Next LT" panose="02000500000000000000" pitchFamily="2" charset="0"/>
              </a:rPr>
              <a:t> Spanish Teacher begins in September)</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68 Instructional staff</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2 instructional coaches, IB and AVID Coordinator</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New Art, Band/Orchestra, Chorus, Dance, PE teacher</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Recruited from neighboring school districts and other states- MI, Vermont, FL, California</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Each grade has an assistant principal, counselor and hall support</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Working to fill 4 SWD 1:1 and/or instructional paraprofessionals</a:t>
            </a:r>
          </a:p>
          <a:p>
            <a:pPr marL="342900" indent="-342900" algn="l">
              <a:buFont typeface="Arial" panose="020B0604020202020204" pitchFamily="34" charset="0"/>
              <a:buChar char="•"/>
            </a:pPr>
            <a:r>
              <a:rPr lang="en-US" dirty="0">
                <a:latin typeface="Sabon Next LT" panose="02000500000000000000" pitchFamily="2" charset="0"/>
                <a:cs typeface="Sabon Next LT" panose="02000500000000000000" pitchFamily="2" charset="0"/>
              </a:rPr>
              <a:t># </a:t>
            </a:r>
            <a:r>
              <a:rPr lang="en-US" u="sng" dirty="0">
                <a:latin typeface="Sabon Next LT" panose="02000500000000000000" pitchFamily="2" charset="0"/>
                <a:cs typeface="Sabon Next LT" panose="02000500000000000000" pitchFamily="2" charset="0"/>
              </a:rPr>
              <a:t>270</a:t>
            </a:r>
            <a:r>
              <a:rPr lang="en-US" dirty="0">
                <a:latin typeface="Sabon Next LT" panose="02000500000000000000" pitchFamily="2" charset="0"/>
                <a:cs typeface="Sabon Next LT" panose="02000500000000000000" pitchFamily="2" charset="0"/>
              </a:rPr>
              <a:t> 6</a:t>
            </a:r>
            <a:r>
              <a:rPr lang="en-US" baseline="30000" dirty="0">
                <a:latin typeface="Sabon Next LT" panose="02000500000000000000" pitchFamily="2" charset="0"/>
                <a:cs typeface="Sabon Next LT" panose="02000500000000000000" pitchFamily="2" charset="0"/>
              </a:rPr>
              <a:t>th</a:t>
            </a:r>
            <a:r>
              <a:rPr lang="en-US" dirty="0">
                <a:latin typeface="Sabon Next LT" panose="02000500000000000000" pitchFamily="2" charset="0"/>
                <a:cs typeface="Sabon Next LT" panose="02000500000000000000" pitchFamily="2" charset="0"/>
              </a:rPr>
              <a:t> graders       </a:t>
            </a:r>
            <a:r>
              <a:rPr lang="en-US" u="sng" dirty="0">
                <a:latin typeface="Sabon Next LT" panose="02000500000000000000" pitchFamily="2" charset="0"/>
                <a:cs typeface="Sabon Next LT" panose="02000500000000000000" pitchFamily="2" charset="0"/>
              </a:rPr>
              <a:t>264  </a:t>
            </a:r>
            <a:r>
              <a:rPr lang="en-US" dirty="0">
                <a:latin typeface="Sabon Next LT" panose="02000500000000000000" pitchFamily="2" charset="0"/>
                <a:cs typeface="Sabon Next LT" panose="02000500000000000000" pitchFamily="2" charset="0"/>
              </a:rPr>
              <a:t>7</a:t>
            </a:r>
            <a:r>
              <a:rPr lang="en-US" baseline="30000" dirty="0">
                <a:latin typeface="Sabon Next LT" panose="02000500000000000000" pitchFamily="2" charset="0"/>
                <a:cs typeface="Sabon Next LT" panose="02000500000000000000" pitchFamily="2" charset="0"/>
              </a:rPr>
              <a:t>th</a:t>
            </a:r>
            <a:r>
              <a:rPr lang="en-US" dirty="0">
                <a:latin typeface="Sabon Next LT" panose="02000500000000000000" pitchFamily="2" charset="0"/>
                <a:cs typeface="Sabon Next LT" panose="02000500000000000000" pitchFamily="2" charset="0"/>
              </a:rPr>
              <a:t> graders     </a:t>
            </a:r>
            <a:r>
              <a:rPr lang="en-US" u="sng" dirty="0">
                <a:latin typeface="Sabon Next LT" panose="02000500000000000000" pitchFamily="2" charset="0"/>
                <a:cs typeface="Sabon Next LT" panose="02000500000000000000" pitchFamily="2" charset="0"/>
              </a:rPr>
              <a:t>279</a:t>
            </a:r>
            <a:r>
              <a:rPr lang="en-US" dirty="0">
                <a:latin typeface="Sabon Next LT" panose="02000500000000000000" pitchFamily="2" charset="0"/>
                <a:cs typeface="Sabon Next LT" panose="02000500000000000000" pitchFamily="2" charset="0"/>
              </a:rPr>
              <a:t> 8</a:t>
            </a:r>
            <a:r>
              <a:rPr lang="en-US" baseline="30000" dirty="0">
                <a:latin typeface="Sabon Next LT" panose="02000500000000000000" pitchFamily="2" charset="0"/>
                <a:cs typeface="Sabon Next LT" panose="02000500000000000000" pitchFamily="2" charset="0"/>
              </a:rPr>
              <a:t>th</a:t>
            </a:r>
            <a:r>
              <a:rPr lang="en-US" dirty="0">
                <a:latin typeface="Sabon Next LT" panose="02000500000000000000" pitchFamily="2" charset="0"/>
                <a:cs typeface="Sabon Next LT" panose="02000500000000000000" pitchFamily="2" charset="0"/>
              </a:rPr>
              <a:t> graders</a:t>
            </a:r>
          </a:p>
          <a:p>
            <a:pPr algn="l"/>
            <a:endParaRPr lang="en-US" dirty="0"/>
          </a:p>
          <a:p>
            <a:endParaRPr lang="en-US" dirty="0"/>
          </a:p>
        </p:txBody>
      </p:sp>
      <p:pic>
        <p:nvPicPr>
          <p:cNvPr id="5" name="Picture 4" descr="Logo&#10;&#10;Description automatically generated">
            <a:extLst>
              <a:ext uri="{FF2B5EF4-FFF2-40B4-BE49-F238E27FC236}">
                <a16:creationId xmlns:a16="http://schemas.microsoft.com/office/drawing/2014/main" id="{49047D3B-B539-492D-62A3-831432F39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9936" y="497907"/>
            <a:ext cx="1499994" cy="1518981"/>
          </a:xfrm>
          <a:prstGeom prst="rect">
            <a:avLst/>
          </a:prstGeom>
        </p:spPr>
      </p:pic>
      <p:sp>
        <p:nvSpPr>
          <p:cNvPr id="6" name="Title 5">
            <a:extLst>
              <a:ext uri="{FF2B5EF4-FFF2-40B4-BE49-F238E27FC236}">
                <a16:creationId xmlns:a16="http://schemas.microsoft.com/office/drawing/2014/main" id="{1B5DCFEC-02F5-E27C-3814-F8BA6F0D2605}"/>
              </a:ext>
            </a:extLst>
          </p:cNvPr>
          <p:cNvSpPr>
            <a:spLocks noGrp="1"/>
          </p:cNvSpPr>
          <p:nvPr>
            <p:ph type="ctrTitle"/>
          </p:nvPr>
        </p:nvSpPr>
        <p:spPr>
          <a:xfrm>
            <a:off x="2729551" y="713291"/>
            <a:ext cx="8215953" cy="1088214"/>
          </a:xfrm>
        </p:spPr>
        <p:txBody>
          <a:bodyPr>
            <a:normAutofit/>
          </a:bodyPr>
          <a:lstStyle/>
          <a:p>
            <a:r>
              <a:rPr lang="en-US" sz="4400">
                <a:latin typeface="Sabon Next LT" panose="02000500000000000000" pitchFamily="2" charset="0"/>
                <a:cs typeface="Sabon Next LT" panose="02000500000000000000" pitchFamily="2" charset="0"/>
              </a:rPr>
              <a:t>Ralph J. Bunche Middle School</a:t>
            </a:r>
          </a:p>
        </p:txBody>
      </p:sp>
    </p:spTree>
    <p:extLst>
      <p:ext uri="{BB962C8B-B14F-4D97-AF65-F5344CB8AC3E}">
        <p14:creationId xmlns:p14="http://schemas.microsoft.com/office/powerpoint/2010/main" val="260266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25ED9E6-2736-B56D-9854-5F9204F66AE5}"/>
              </a:ext>
            </a:extLst>
          </p:cNvPr>
          <p:cNvSpPr>
            <a:spLocks noGrp="1"/>
          </p:cNvSpPr>
          <p:nvPr>
            <p:ph type="subTitle" idx="1"/>
          </p:nvPr>
        </p:nvSpPr>
        <p:spPr>
          <a:xfrm>
            <a:off x="1524000" y="1916146"/>
            <a:ext cx="9144000" cy="4314163"/>
          </a:xfrm>
        </p:spPr>
        <p:txBody>
          <a:bodyPr>
            <a:normAutofit/>
          </a:bodyPr>
          <a:lstStyle/>
          <a:p>
            <a:r>
              <a:rPr lang="en-US" b="1" u="sng">
                <a:latin typeface="Sabon Next LT" panose="02000500000000000000" pitchFamily="2" charset="0"/>
                <a:cs typeface="Sabon Next LT" panose="02000500000000000000" pitchFamily="2" charset="0"/>
              </a:rPr>
              <a:t>Enrollment</a:t>
            </a:r>
          </a:p>
          <a:p>
            <a:endParaRPr lang="en-US" b="1" u="sng"/>
          </a:p>
          <a:p>
            <a:endParaRPr lang="en-US" b="1" u="sng"/>
          </a:p>
          <a:p>
            <a:pPr algn="l"/>
            <a:endParaRPr lang="en-US"/>
          </a:p>
          <a:p>
            <a:endParaRPr lang="en-US"/>
          </a:p>
        </p:txBody>
      </p:sp>
      <p:pic>
        <p:nvPicPr>
          <p:cNvPr id="5" name="Picture 4" descr="Logo&#10;&#10;Description automatically generated">
            <a:extLst>
              <a:ext uri="{FF2B5EF4-FFF2-40B4-BE49-F238E27FC236}">
                <a16:creationId xmlns:a16="http://schemas.microsoft.com/office/drawing/2014/main" id="{49047D3B-B539-492D-62A3-831432F39C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9936" y="497907"/>
            <a:ext cx="1499994" cy="1518981"/>
          </a:xfrm>
          <a:prstGeom prst="rect">
            <a:avLst/>
          </a:prstGeom>
        </p:spPr>
      </p:pic>
      <p:sp>
        <p:nvSpPr>
          <p:cNvPr id="6" name="Title 5">
            <a:extLst>
              <a:ext uri="{FF2B5EF4-FFF2-40B4-BE49-F238E27FC236}">
                <a16:creationId xmlns:a16="http://schemas.microsoft.com/office/drawing/2014/main" id="{1B5DCFEC-02F5-E27C-3814-F8BA6F0D2605}"/>
              </a:ext>
            </a:extLst>
          </p:cNvPr>
          <p:cNvSpPr>
            <a:spLocks noGrp="1"/>
          </p:cNvSpPr>
          <p:nvPr>
            <p:ph type="ctrTitle"/>
          </p:nvPr>
        </p:nvSpPr>
        <p:spPr>
          <a:xfrm>
            <a:off x="2729551" y="713291"/>
            <a:ext cx="8215953" cy="1088214"/>
          </a:xfrm>
        </p:spPr>
        <p:txBody>
          <a:bodyPr>
            <a:normAutofit/>
          </a:bodyPr>
          <a:lstStyle/>
          <a:p>
            <a:r>
              <a:rPr lang="en-US" sz="4400">
                <a:latin typeface="Abadi" panose="020B0604020104020204" pitchFamily="34" charset="0"/>
              </a:rPr>
              <a:t> </a:t>
            </a:r>
            <a:r>
              <a:rPr lang="en-US" sz="4400">
                <a:latin typeface="Sabon Next LT" panose="02000500000000000000" pitchFamily="2" charset="0"/>
                <a:cs typeface="Sabon Next LT" panose="02000500000000000000" pitchFamily="2" charset="0"/>
              </a:rPr>
              <a:t>Ralph J. Bunche Middle School</a:t>
            </a:r>
          </a:p>
        </p:txBody>
      </p:sp>
      <p:graphicFrame>
        <p:nvGraphicFramePr>
          <p:cNvPr id="4" name="Table 6">
            <a:extLst>
              <a:ext uri="{FF2B5EF4-FFF2-40B4-BE49-F238E27FC236}">
                <a16:creationId xmlns:a16="http://schemas.microsoft.com/office/drawing/2014/main" id="{57FFADE8-39F4-62D3-83E8-38595DEF4C8F}"/>
              </a:ext>
            </a:extLst>
          </p:cNvPr>
          <p:cNvGraphicFramePr>
            <a:graphicFrameLocks noGrp="1"/>
          </p:cNvGraphicFramePr>
          <p:nvPr>
            <p:extLst>
              <p:ext uri="{D42A27DB-BD31-4B8C-83A1-F6EECF244321}">
                <p14:modId xmlns:p14="http://schemas.microsoft.com/office/powerpoint/2010/main" val="2518636831"/>
              </p:ext>
            </p:extLst>
          </p:nvPr>
        </p:nvGraphicFramePr>
        <p:xfrm>
          <a:off x="4824230" y="2354239"/>
          <a:ext cx="2709334" cy="1881589"/>
        </p:xfrm>
        <a:graphic>
          <a:graphicData uri="http://schemas.openxmlformats.org/drawingml/2006/table">
            <a:tbl>
              <a:tblPr firstRow="1" bandRow="1">
                <a:tableStyleId>{5FD0F851-EC5A-4D38-B0AD-8093EC10F338}</a:tableStyleId>
              </a:tblPr>
              <a:tblGrid>
                <a:gridCol w="1354667">
                  <a:extLst>
                    <a:ext uri="{9D8B030D-6E8A-4147-A177-3AD203B41FA5}">
                      <a16:colId xmlns:a16="http://schemas.microsoft.com/office/drawing/2014/main" val="2197670056"/>
                    </a:ext>
                  </a:extLst>
                </a:gridCol>
                <a:gridCol w="1354667">
                  <a:extLst>
                    <a:ext uri="{9D8B030D-6E8A-4147-A177-3AD203B41FA5}">
                      <a16:colId xmlns:a16="http://schemas.microsoft.com/office/drawing/2014/main" val="4283552470"/>
                    </a:ext>
                  </a:extLst>
                </a:gridCol>
              </a:tblGrid>
              <a:tr h="730499">
                <a:tc>
                  <a:txBody>
                    <a:bodyPr/>
                    <a:lstStyle/>
                    <a:p>
                      <a:pPr algn="l"/>
                      <a:r>
                        <a:rPr lang="en-US" b="0">
                          <a:latin typeface="Sabon Next LT"/>
                          <a:cs typeface="Sabon Next LT"/>
                        </a:rPr>
                        <a:t>Project Enrollment</a:t>
                      </a:r>
                    </a:p>
                  </a:txBody>
                  <a:tcPr/>
                </a:tc>
                <a:tc>
                  <a:txBody>
                    <a:bodyPr/>
                    <a:lstStyle/>
                    <a:p>
                      <a:r>
                        <a:rPr lang="en-US" b="0">
                          <a:latin typeface="Sabon Next LT"/>
                          <a:cs typeface="Sabon Next LT"/>
                        </a:rPr>
                        <a:t>830</a:t>
                      </a:r>
                    </a:p>
                  </a:txBody>
                  <a:tcPr/>
                </a:tc>
                <a:extLst>
                  <a:ext uri="{0D108BD9-81ED-4DB2-BD59-A6C34878D82A}">
                    <a16:rowId xmlns:a16="http://schemas.microsoft.com/office/drawing/2014/main" val="839447709"/>
                  </a:ext>
                </a:extLst>
              </a:tr>
              <a:tr h="730499">
                <a:tc>
                  <a:txBody>
                    <a:bodyPr/>
                    <a:lstStyle/>
                    <a:p>
                      <a:r>
                        <a:rPr lang="en-US">
                          <a:latin typeface="Sabon Next LT"/>
                          <a:cs typeface="Sabon Next LT"/>
                        </a:rPr>
                        <a:t>Current Enrollment</a:t>
                      </a:r>
                    </a:p>
                  </a:txBody>
                  <a:tcPr/>
                </a:tc>
                <a:tc>
                  <a:txBody>
                    <a:bodyPr/>
                    <a:lstStyle/>
                    <a:p>
                      <a:r>
                        <a:rPr lang="en-US">
                          <a:latin typeface="Sabon Next LT"/>
                          <a:cs typeface="Sabon Next LT"/>
                        </a:rPr>
                        <a:t>813</a:t>
                      </a:r>
                    </a:p>
                  </a:txBody>
                  <a:tcPr/>
                </a:tc>
                <a:extLst>
                  <a:ext uri="{0D108BD9-81ED-4DB2-BD59-A6C34878D82A}">
                    <a16:rowId xmlns:a16="http://schemas.microsoft.com/office/drawing/2014/main" val="342312593"/>
                  </a:ext>
                </a:extLst>
              </a:tr>
              <a:tr h="420591">
                <a:tc>
                  <a:txBody>
                    <a:bodyPr/>
                    <a:lstStyle/>
                    <a:p>
                      <a:r>
                        <a:rPr lang="en-US">
                          <a:latin typeface="Sabon Next LT"/>
                          <a:cs typeface="Sabon Next LT"/>
                        </a:rPr>
                        <a:t>Difference</a:t>
                      </a:r>
                    </a:p>
                  </a:txBody>
                  <a:tcPr/>
                </a:tc>
                <a:tc>
                  <a:txBody>
                    <a:bodyPr/>
                    <a:lstStyle/>
                    <a:p>
                      <a:r>
                        <a:rPr lang="en-US">
                          <a:latin typeface="Sabon Next LT"/>
                          <a:cs typeface="Sabon Next LT"/>
                        </a:rPr>
                        <a:t>17 students</a:t>
                      </a:r>
                    </a:p>
                  </a:txBody>
                  <a:tcPr/>
                </a:tc>
                <a:extLst>
                  <a:ext uri="{0D108BD9-81ED-4DB2-BD59-A6C34878D82A}">
                    <a16:rowId xmlns:a16="http://schemas.microsoft.com/office/drawing/2014/main" val="2644773702"/>
                  </a:ext>
                </a:extLst>
              </a:tr>
            </a:tbl>
          </a:graphicData>
        </a:graphic>
      </p:graphicFrame>
      <p:sp>
        <p:nvSpPr>
          <p:cNvPr id="7" name="TextBox 6">
            <a:extLst>
              <a:ext uri="{FF2B5EF4-FFF2-40B4-BE49-F238E27FC236}">
                <a16:creationId xmlns:a16="http://schemas.microsoft.com/office/drawing/2014/main" id="{99F040B8-067E-CBF5-86C8-CF4DBDE7395B}"/>
              </a:ext>
            </a:extLst>
          </p:cNvPr>
          <p:cNvSpPr txBox="1"/>
          <p:nvPr/>
        </p:nvSpPr>
        <p:spPr>
          <a:xfrm>
            <a:off x="1201002" y="4217158"/>
            <a:ext cx="9894627" cy="1754326"/>
          </a:xfrm>
          <a:prstGeom prst="rect">
            <a:avLst/>
          </a:prstGeom>
          <a:noFill/>
        </p:spPr>
        <p:txBody>
          <a:bodyPr wrap="square" lIns="91440" tIns="45720" rIns="91440" bIns="45720" rtlCol="0" anchor="t">
            <a:spAutoFit/>
          </a:bodyPr>
          <a:lstStyle/>
          <a:p>
            <a:r>
              <a:rPr lang="en-US" b="1">
                <a:latin typeface="Sabon Next LT" panose="02000500000000000000" pitchFamily="2" charset="0"/>
                <a:cs typeface="Sabon Next LT" panose="02000500000000000000" pitchFamily="2" charset="0"/>
              </a:rPr>
              <a:t>Leveling</a:t>
            </a:r>
          </a:p>
          <a:p>
            <a:r>
              <a:rPr lang="en-US" i="1">
                <a:latin typeface="Sabon Next LT" panose="02000500000000000000" pitchFamily="2" charset="0"/>
                <a:cs typeface="Sabon Next LT" panose="02000500000000000000" pitchFamily="2" charset="0"/>
              </a:rPr>
              <a:t>Leveling is the process the District uses to adjust school budget allocations to match student enrollment. </a:t>
            </a:r>
          </a:p>
          <a:p>
            <a:endParaRPr lang="en-US" sz="1800" b="1" i="0" u="none" strike="noStrike" kern="1200">
              <a:solidFill>
                <a:srgbClr val="000000"/>
              </a:solidFill>
              <a:effectLst/>
              <a:latin typeface="Sabon Next LT" panose="02000500000000000000" pitchFamily="2" charset="0"/>
            </a:endParaRPr>
          </a:p>
          <a:p>
            <a:r>
              <a:rPr lang="en-US" sz="1800" b="1" i="0" u="none" strike="noStrike" kern="1200">
                <a:solidFill>
                  <a:srgbClr val="000000"/>
                </a:solidFill>
                <a:effectLst/>
                <a:latin typeface="Sabon Next LT" panose="02000500000000000000" pitchFamily="2" charset="0"/>
              </a:rPr>
              <a:t>Budget Impact</a:t>
            </a:r>
            <a:endParaRPr lang="en-US" sz="1800" b="0" i="0" u="none" strike="noStrike">
              <a:effectLst/>
              <a:latin typeface="Arial" panose="020B0604020202020204" pitchFamily="34" charset="0"/>
            </a:endParaRPr>
          </a:p>
          <a:p>
            <a:pPr marL="0" algn="l" rtl="0" eaLnBrk="1" fontAlgn="ctr" latinLnBrk="0" hangingPunct="1">
              <a:spcBef>
                <a:spcPts val="0"/>
              </a:spcBef>
              <a:spcAft>
                <a:spcPts val="0"/>
              </a:spcAft>
            </a:pPr>
            <a:r>
              <a:rPr lang="en-US" sz="1800" b="0" i="1" u="none" strike="noStrike" kern="1200">
                <a:solidFill>
                  <a:srgbClr val="000000"/>
                </a:solidFill>
                <a:effectLst/>
                <a:latin typeface="Sabon Next LT"/>
                <a:cs typeface="Sabon Next LT"/>
              </a:rPr>
              <a:t>Use reserve of </a:t>
            </a:r>
            <a:r>
              <a:rPr lang="en-US" sz="1800" b="0" i="1" u="sng" strike="noStrike" kern="1200">
                <a:solidFill>
                  <a:srgbClr val="000000"/>
                </a:solidFill>
                <a:effectLst/>
                <a:latin typeface="Sabon Next LT"/>
                <a:cs typeface="Sabon Next LT"/>
              </a:rPr>
              <a:t>$ </a:t>
            </a:r>
            <a:r>
              <a:rPr lang="en-US" i="1" u="sng">
                <a:solidFill>
                  <a:srgbClr val="000000"/>
                </a:solidFill>
                <a:latin typeface="Sabon Next LT"/>
                <a:cs typeface="Sabon Next LT"/>
              </a:rPr>
              <a:t>116,438</a:t>
            </a:r>
            <a:r>
              <a:rPr lang="en-US" sz="1800" b="0" i="1" u="none" strike="noStrike" kern="1200">
                <a:solidFill>
                  <a:srgbClr val="000000"/>
                </a:solidFill>
                <a:effectLst/>
                <a:latin typeface="Sabon Next LT"/>
                <a:cs typeface="Sabon Next LT"/>
              </a:rPr>
              <a:t> to offset decrease in enrollment and cash in Behavior Specialist vacancy</a:t>
            </a:r>
            <a:endParaRPr lang="en-US" sz="1800" b="0" i="0" u="none" strike="noStrike">
              <a:effectLst/>
              <a:latin typeface="Sabon Next LT"/>
              <a:cs typeface="Sabon Next LT"/>
            </a:endParaRPr>
          </a:p>
          <a:p>
            <a:endParaRPr lang="en-US"/>
          </a:p>
        </p:txBody>
      </p:sp>
    </p:spTree>
    <p:extLst>
      <p:ext uri="{BB962C8B-B14F-4D97-AF65-F5344CB8AC3E}">
        <p14:creationId xmlns:p14="http://schemas.microsoft.com/office/powerpoint/2010/main" val="3946159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id="{C3DBC242-CF30-8F43-B775-644ADA7DB598}"/>
              </a:ext>
            </a:extLst>
          </p:cNvPr>
          <p:cNvPicPr>
            <a:picLocks noChangeAspect="1"/>
          </p:cNvPicPr>
          <p:nvPr/>
        </p:nvPicPr>
        <p:blipFill rotWithShape="1">
          <a:blip r:embed="rId2">
            <a:extLst>
              <a:ext uri="{28A0092B-C50C-407E-A947-70E740481C1C}">
                <a14:useLocalDpi xmlns:a14="http://schemas.microsoft.com/office/drawing/2010/main" val="0"/>
              </a:ext>
            </a:extLst>
          </a:blip>
          <a:srcRect l="2549" r="1997" b="-1"/>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Content Placeholder 2">
            <a:extLst>
              <a:ext uri="{FF2B5EF4-FFF2-40B4-BE49-F238E27FC236}">
                <a16:creationId xmlns:a16="http://schemas.microsoft.com/office/drawing/2014/main" id="{6DC86611-2E27-0D3D-DDBE-F90FCD6A579E}"/>
              </a:ext>
            </a:extLst>
          </p:cNvPr>
          <p:cNvSpPr>
            <a:spLocks noGrp="1"/>
          </p:cNvSpPr>
          <p:nvPr>
            <p:ph idx="1"/>
          </p:nvPr>
        </p:nvSpPr>
        <p:spPr>
          <a:xfrm>
            <a:off x="4905955" y="2071316"/>
            <a:ext cx="6713552" cy="4114800"/>
          </a:xfrm>
        </p:spPr>
        <p:txBody>
          <a:bodyPr anchor="t">
            <a:normAutofit/>
          </a:bodyPr>
          <a:lstStyle/>
          <a:p>
            <a:pPr marL="0" indent="0" algn="ctr">
              <a:buNone/>
            </a:pPr>
            <a:endParaRPr lang="en-US" sz="6600">
              <a:latin typeface="Sabon Next LT" panose="02000500000000000000" pitchFamily="2" charset="0"/>
              <a:cs typeface="Sabon Next LT" panose="02000500000000000000" pitchFamily="2" charset="0"/>
            </a:endParaRPr>
          </a:p>
          <a:p>
            <a:pPr marL="0" indent="0" algn="ctr">
              <a:buNone/>
            </a:pPr>
            <a:r>
              <a:rPr lang="en-US" sz="6600">
                <a:latin typeface="Sabon Next LT" panose="02000500000000000000" pitchFamily="2" charset="0"/>
                <a:cs typeface="Sabon Next LT" panose="02000500000000000000" pitchFamily="2" charset="0"/>
              </a:rPr>
              <a:t>2021-2025</a:t>
            </a:r>
            <a:br>
              <a:rPr lang="en-US" sz="6600">
                <a:latin typeface="Sabon Next LT" panose="02000500000000000000" pitchFamily="2" charset="0"/>
                <a:cs typeface="Sabon Next LT" panose="02000500000000000000" pitchFamily="2" charset="0"/>
              </a:rPr>
            </a:br>
            <a:r>
              <a:rPr lang="en-US" sz="6600">
                <a:latin typeface="Sabon Next LT" panose="02000500000000000000" pitchFamily="2" charset="0"/>
                <a:cs typeface="Sabon Next LT" panose="02000500000000000000" pitchFamily="2" charset="0"/>
              </a:rPr>
              <a:t>Strategic Plan</a:t>
            </a:r>
          </a:p>
          <a:p>
            <a:endParaRPr lang="en-US" sz="1700">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1546451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a:extLst>
              <a:ext uri="{FF2B5EF4-FFF2-40B4-BE49-F238E27FC236}">
                <a16:creationId xmlns:a16="http://schemas.microsoft.com/office/drawing/2014/main" id="{E552AF1F-A9EB-8B8C-84F5-96E7FE583499}"/>
              </a:ext>
            </a:extLst>
          </p:cNvPr>
          <p:cNvSpPr>
            <a:spLocks noGrp="1"/>
          </p:cNvSpPr>
          <p:nvPr>
            <p:ph type="title"/>
          </p:nvPr>
        </p:nvSpPr>
        <p:spPr>
          <a:xfrm>
            <a:off x="518775" y="187325"/>
            <a:ext cx="3932237" cy="1600200"/>
          </a:xfrm>
        </p:spPr>
        <p:txBody>
          <a:bodyPr vert="horz" lIns="91440" tIns="45720" rIns="91440" bIns="45720" rtlCol="0" anchor="ctr">
            <a:normAutofit fontScale="90000"/>
          </a:bodyPr>
          <a:lstStyle/>
          <a:p>
            <a:r>
              <a:rPr lang="en-US" sz="3600" b="1" kern="1200" cap="all" baseline="0">
                <a:latin typeface="Sabon Next LT" panose="02000500000000000000" pitchFamily="2" charset="0"/>
                <a:cs typeface="Sabon Next LT" panose="02000500000000000000" pitchFamily="2" charset="0"/>
              </a:rPr>
              <a:t>Strategic Plan Smart Goals</a:t>
            </a:r>
          </a:p>
        </p:txBody>
      </p:sp>
      <p:sp>
        <p:nvSpPr>
          <p:cNvPr id="19" name="Slide Number Placeholder 217">
            <a:extLst>
              <a:ext uri="{FF2B5EF4-FFF2-40B4-BE49-F238E27FC236}">
                <a16:creationId xmlns:a16="http://schemas.microsoft.com/office/drawing/2014/main" id="{7B2A5DC9-6E33-15B9-4BE1-C5FAD2107EA7}"/>
              </a:ext>
            </a:extLst>
          </p:cNvPr>
          <p:cNvSpPr>
            <a:spLocks noGrp="1"/>
          </p:cNvSpPr>
          <p:nvPr>
            <p:ph type="sldNum" sz="quarter" idx="12"/>
          </p:nvPr>
        </p:nvSpPr>
        <p:spPr>
          <a:xfrm>
            <a:off x="10945368" y="457200"/>
            <a:ext cx="987552" cy="274320"/>
          </a:xfrm>
        </p:spPr>
        <p:txBody>
          <a:bodyPr vert="horz" lIns="91440" tIns="45720" rIns="91440" bIns="45720" rtlCol="0" anchor="ctr">
            <a:normAutofit/>
          </a:bodyPr>
          <a:lstStyle/>
          <a:p>
            <a:pPr>
              <a:spcAft>
                <a:spcPts val="600"/>
              </a:spcAft>
            </a:pPr>
            <a:fld id="{48F63A3B-78C7-47BE-AE5E-E10140E04643}" type="slidenum">
              <a:rPr lang="en-US" smtClean="0"/>
              <a:pPr>
                <a:spcAft>
                  <a:spcPts val="600"/>
                </a:spcAft>
              </a:pPr>
              <a:t>7</a:t>
            </a:fld>
            <a:endParaRPr lang="en-US"/>
          </a:p>
        </p:txBody>
      </p:sp>
      <p:graphicFrame>
        <p:nvGraphicFramePr>
          <p:cNvPr id="20" name="TextBox 137">
            <a:extLst>
              <a:ext uri="{FF2B5EF4-FFF2-40B4-BE49-F238E27FC236}">
                <a16:creationId xmlns:a16="http://schemas.microsoft.com/office/drawing/2014/main" id="{6E0E6B7C-95F4-2904-62C0-6FD7E52FBFA0}"/>
              </a:ext>
            </a:extLst>
          </p:cNvPr>
          <p:cNvGraphicFramePr/>
          <p:nvPr>
            <p:extLst>
              <p:ext uri="{D42A27DB-BD31-4B8C-83A1-F6EECF244321}">
                <p14:modId xmlns:p14="http://schemas.microsoft.com/office/powerpoint/2010/main" val="2715097338"/>
              </p:ext>
            </p:extLst>
          </p:nvPr>
        </p:nvGraphicFramePr>
        <p:xfrm>
          <a:off x="5183188" y="987425"/>
          <a:ext cx="61722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1" name="Picture 20" descr="Diagram&#10;&#10;Description automatically generated">
            <a:extLst>
              <a:ext uri="{FF2B5EF4-FFF2-40B4-BE49-F238E27FC236}">
                <a16:creationId xmlns:a16="http://schemas.microsoft.com/office/drawing/2014/main" id="{999D24A8-4B2C-D081-0A53-7BCBDA400AB7}"/>
              </a:ext>
            </a:extLst>
          </p:cNvPr>
          <p:cNvPicPr>
            <a:picLocks noChangeAspect="1"/>
          </p:cNvPicPr>
          <p:nvPr/>
        </p:nvPicPr>
        <p:blipFill>
          <a:blip r:embed="rId7"/>
          <a:stretch>
            <a:fillRect/>
          </a:stretch>
        </p:blipFill>
        <p:spPr>
          <a:xfrm>
            <a:off x="703601" y="2048125"/>
            <a:ext cx="3390476" cy="4000000"/>
          </a:xfrm>
          <a:prstGeom prst="rect">
            <a:avLst/>
          </a:prstGeom>
        </p:spPr>
      </p:pic>
    </p:spTree>
    <p:extLst>
      <p:ext uri="{BB962C8B-B14F-4D97-AF65-F5344CB8AC3E}">
        <p14:creationId xmlns:p14="http://schemas.microsoft.com/office/powerpoint/2010/main" val="2886474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100855434"/>
              </p:ext>
            </p:extLst>
          </p:nvPr>
        </p:nvGraphicFramePr>
        <p:xfrm>
          <a:off x="3541774" y="2042911"/>
          <a:ext cx="8650226" cy="4773930"/>
        </p:xfrm>
        <a:graphic>
          <a:graphicData uri="http://schemas.openxmlformats.org/drawingml/2006/table">
            <a:tbl>
              <a:tblPr firstRow="1" bandRow="1">
                <a:tableStyleId>{2D5ABB26-0587-4C30-8999-92F81FD0307C}</a:tableStyleId>
              </a:tblPr>
              <a:tblGrid>
                <a:gridCol w="3450410">
                  <a:extLst>
                    <a:ext uri="{9D8B030D-6E8A-4147-A177-3AD203B41FA5}">
                      <a16:colId xmlns:a16="http://schemas.microsoft.com/office/drawing/2014/main" val="20000"/>
                    </a:ext>
                  </a:extLst>
                </a:gridCol>
                <a:gridCol w="5199816">
                  <a:extLst>
                    <a:ext uri="{9D8B030D-6E8A-4147-A177-3AD203B41FA5}">
                      <a16:colId xmlns:a16="http://schemas.microsoft.com/office/drawing/2014/main" val="20001"/>
                    </a:ext>
                  </a:extLst>
                </a:gridCol>
              </a:tblGrid>
              <a:tr h="227956">
                <a:tc rowSpan="9">
                  <a:txBody>
                    <a:bodyPr/>
                    <a:lstStyle/>
                    <a:p>
                      <a:pPr marL="188595">
                        <a:lnSpc>
                          <a:spcPct val="100000"/>
                        </a:lnSpc>
                        <a:spcBef>
                          <a:spcPts val="355"/>
                        </a:spcBef>
                      </a:pPr>
                      <a:r>
                        <a:rPr sz="1200" b="1" i="1" spc="-5">
                          <a:solidFill>
                            <a:srgbClr val="151515"/>
                          </a:solidFill>
                          <a:latin typeface="Calibri"/>
                          <a:cs typeface="Calibri"/>
                        </a:rPr>
                        <a:t>School</a:t>
                      </a:r>
                      <a:r>
                        <a:rPr sz="1200" b="1" i="1">
                          <a:solidFill>
                            <a:srgbClr val="151515"/>
                          </a:solidFill>
                          <a:latin typeface="Calibri"/>
                          <a:cs typeface="Calibri"/>
                        </a:rPr>
                        <a:t> Strategic</a:t>
                      </a:r>
                      <a:r>
                        <a:rPr sz="1200" b="1" i="1" spc="-20">
                          <a:solidFill>
                            <a:srgbClr val="151515"/>
                          </a:solidFill>
                          <a:latin typeface="Calibri"/>
                          <a:cs typeface="Calibri"/>
                        </a:rPr>
                        <a:t> </a:t>
                      </a:r>
                      <a:r>
                        <a:rPr sz="1200" b="1" i="1" spc="-5">
                          <a:solidFill>
                            <a:srgbClr val="151515"/>
                          </a:solidFill>
                          <a:latin typeface="Calibri"/>
                          <a:cs typeface="Calibri"/>
                        </a:rPr>
                        <a:t>Priorities</a:t>
                      </a:r>
                      <a:endParaRPr sz="1200">
                        <a:latin typeface="Calibri"/>
                        <a:cs typeface="Calibri"/>
                      </a:endParaRPr>
                    </a:p>
                    <a:p>
                      <a:pPr>
                        <a:lnSpc>
                          <a:spcPct val="100000"/>
                        </a:lnSpc>
                      </a:pPr>
                      <a:endParaRPr sz="1200">
                        <a:latin typeface="Times New Roman"/>
                        <a:cs typeface="Times New Roman"/>
                      </a:endParaRPr>
                    </a:p>
                    <a:p>
                      <a:pPr>
                        <a:lnSpc>
                          <a:spcPct val="100000"/>
                        </a:lnSpc>
                      </a:pPr>
                      <a:endParaRPr sz="1200">
                        <a:latin typeface="Times New Roman"/>
                        <a:cs typeface="Times New Roman"/>
                      </a:endParaRPr>
                    </a:p>
                    <a:p>
                      <a:r>
                        <a:rPr lang="en-US" sz="1200">
                          <a:latin typeface="Times New Roman"/>
                          <a:cs typeface="Times New Roman"/>
                        </a:rPr>
                        <a:t>  </a:t>
                      </a:r>
                      <a:r>
                        <a:rPr lang="en-US" sz="1000" b="1">
                          <a:latin typeface="+mn-lt"/>
                          <a:cs typeface="Times New Roman"/>
                        </a:rPr>
                        <a:t>1. </a:t>
                      </a:r>
                      <a:r>
                        <a:rPr lang="en-US" sz="800"/>
                        <a:t>.</a:t>
                      </a:r>
                      <a:r>
                        <a:rPr lang="en-US" sz="1000">
                          <a:solidFill>
                            <a:schemeClr val="tx1"/>
                          </a:solidFill>
                          <a:latin typeface="+mn-lt"/>
                          <a:ea typeface="+mn-ea"/>
                          <a:cs typeface="+mn-cs"/>
                        </a:rPr>
                        <a:t>Increase student growth in reading and math</a:t>
                      </a:r>
                    </a:p>
                    <a:p>
                      <a:r>
                        <a:rPr lang="en-US" sz="1000">
                          <a:solidFill>
                            <a:schemeClr val="tx1"/>
                          </a:solidFill>
                          <a:latin typeface="+mn-lt"/>
                          <a:ea typeface="+mn-ea"/>
                          <a:cs typeface="+mn-cs"/>
                        </a:rPr>
                        <a:t> </a:t>
                      </a:r>
                      <a:r>
                        <a:rPr lang="en-US" sz="1000" b="1" baseline="0">
                          <a:latin typeface="+mn-lt"/>
                          <a:cs typeface="Times New Roman"/>
                        </a:rPr>
                        <a:t>  2. </a:t>
                      </a:r>
                      <a:r>
                        <a:rPr lang="en-US" sz="1000">
                          <a:solidFill>
                            <a:schemeClr val="tx1"/>
                          </a:solidFill>
                          <a:latin typeface="+mn-lt"/>
                          <a:ea typeface="+mn-ea"/>
                          <a:cs typeface="+mn-cs"/>
                        </a:rPr>
                        <a:t>Implementation of the IB curriculum</a:t>
                      </a:r>
                    </a:p>
                    <a:p>
                      <a:pPr>
                        <a:lnSpc>
                          <a:spcPct val="100000"/>
                        </a:lnSpc>
                      </a:pPr>
                      <a:endParaRPr lang="en-US" sz="1000" b="1" baseline="0">
                        <a:latin typeface="+mn-lt"/>
                        <a:cs typeface="Times New Roman"/>
                      </a:endParaRPr>
                    </a:p>
                    <a:p>
                      <a:pPr>
                        <a:lnSpc>
                          <a:spcPct val="100000"/>
                        </a:lnSpc>
                      </a:pPr>
                      <a:r>
                        <a:rPr lang="en-US" sz="1000" b="1" baseline="0">
                          <a:latin typeface="+mn-lt"/>
                          <a:cs typeface="Times New Roman"/>
                        </a:rPr>
                        <a:t>  </a:t>
                      </a:r>
                      <a:endParaRPr sz="1200">
                        <a:latin typeface="Times New Roman"/>
                        <a:cs typeface="Times New Roman"/>
                      </a:endParaRPr>
                    </a:p>
                    <a:p>
                      <a:pPr>
                        <a:lnSpc>
                          <a:spcPct val="100000"/>
                        </a:lnSpc>
                      </a:pPr>
                      <a:endParaRPr sz="1200">
                        <a:latin typeface="Times New Roman"/>
                        <a:cs typeface="Times New Roman"/>
                      </a:endParaRPr>
                    </a:p>
                    <a:p>
                      <a:pPr marL="95885">
                        <a:lnSpc>
                          <a:spcPct val="100000"/>
                        </a:lnSpc>
                        <a:spcBef>
                          <a:spcPts val="5"/>
                        </a:spcBef>
                      </a:pPr>
                      <a:endParaRPr lang="en-US" sz="1000" b="1" spc="-10">
                        <a:latin typeface="Calibri"/>
                        <a:cs typeface="Calibri"/>
                      </a:endParaRPr>
                    </a:p>
                    <a:p>
                      <a:pPr marL="95885">
                        <a:lnSpc>
                          <a:spcPct val="100000"/>
                        </a:lnSpc>
                        <a:spcBef>
                          <a:spcPts val="5"/>
                        </a:spcBef>
                      </a:pPr>
                      <a:endParaRPr lang="en-US" sz="1000" b="1" spc="-10">
                        <a:latin typeface="Calibri"/>
                        <a:cs typeface="Calibri"/>
                      </a:endParaRPr>
                    </a:p>
                    <a:p>
                      <a:pPr marL="95885">
                        <a:lnSpc>
                          <a:spcPct val="100000"/>
                        </a:lnSpc>
                        <a:spcBef>
                          <a:spcPts val="5"/>
                        </a:spcBef>
                      </a:pPr>
                      <a:endParaRPr lang="en-US" sz="1000" b="1" spc="-10">
                        <a:latin typeface="Calibri"/>
                        <a:cs typeface="Calibri"/>
                      </a:endParaRPr>
                    </a:p>
                    <a:p>
                      <a:pPr marL="95885">
                        <a:lnSpc>
                          <a:spcPct val="100000"/>
                        </a:lnSpc>
                        <a:spcBef>
                          <a:spcPts val="5"/>
                        </a:spcBef>
                      </a:pPr>
                      <a:r>
                        <a:rPr lang="en-US" sz="1000" b="1" spc="-10">
                          <a:latin typeface="Calibri"/>
                          <a:cs typeface="Calibri"/>
                        </a:rPr>
                        <a:t>3. </a:t>
                      </a:r>
                      <a:r>
                        <a:rPr lang="en-US" sz="1000"/>
                        <a:t>Implement social and emotional learning programs to develop strong school stakeholders. </a:t>
                      </a:r>
                      <a:endParaRPr lang="en-US" sz="1000" b="1" spc="-10">
                        <a:latin typeface="Calibri"/>
                        <a:cs typeface="Calibri"/>
                      </a:endParaRPr>
                    </a:p>
                    <a:p>
                      <a:pPr marL="95885">
                        <a:lnSpc>
                          <a:spcPct val="100000"/>
                        </a:lnSpc>
                        <a:spcBef>
                          <a:spcPts val="5"/>
                        </a:spcBef>
                      </a:pPr>
                      <a:endParaRPr sz="1000">
                        <a:latin typeface="Calibri"/>
                        <a:cs typeface="Calibri"/>
                      </a:endParaRPr>
                    </a:p>
                    <a:p>
                      <a:pPr>
                        <a:lnSpc>
                          <a:spcPct val="100000"/>
                        </a:lnSpc>
                      </a:pPr>
                      <a:endParaRPr sz="1000">
                        <a:latin typeface="Times New Roman"/>
                        <a:cs typeface="Times New Roman"/>
                      </a:endParaRPr>
                    </a:p>
                    <a:p>
                      <a:pPr>
                        <a:lnSpc>
                          <a:spcPct val="100000"/>
                        </a:lnSpc>
                      </a:pPr>
                      <a:endParaRPr sz="1000">
                        <a:latin typeface="Times New Roman"/>
                        <a:cs typeface="Times New Roman"/>
                      </a:endParaRPr>
                    </a:p>
                    <a:p>
                      <a:pPr>
                        <a:lnSpc>
                          <a:spcPct val="100000"/>
                        </a:lnSpc>
                        <a:spcBef>
                          <a:spcPts val="30"/>
                        </a:spcBef>
                      </a:pPr>
                      <a:endParaRPr sz="950">
                        <a:latin typeface="Times New Roman"/>
                        <a:cs typeface="Times New Roman"/>
                      </a:endParaRPr>
                    </a:p>
                    <a:p>
                      <a:pPr marL="90170" marR="0" lvl="0" indent="0" defTabSz="914400" eaLnBrk="1" fontAlgn="auto" latinLnBrk="0" hangingPunct="1">
                        <a:lnSpc>
                          <a:spcPct val="100000"/>
                        </a:lnSpc>
                        <a:spcBef>
                          <a:spcPts val="0"/>
                        </a:spcBef>
                        <a:spcAft>
                          <a:spcPts val="0"/>
                        </a:spcAft>
                        <a:buClrTx/>
                        <a:buSzTx/>
                        <a:buFontTx/>
                        <a:buNone/>
                        <a:tabLst/>
                        <a:defRPr/>
                      </a:pPr>
                      <a:r>
                        <a:rPr lang="en-US" sz="1000" b="1" spc="-10">
                          <a:latin typeface="Calibri"/>
                          <a:cs typeface="Calibri"/>
                        </a:rPr>
                        <a:t>4. </a:t>
                      </a:r>
                      <a:r>
                        <a:rPr lang="en-US" sz="1000" spc="-10">
                          <a:latin typeface="+mn-lt"/>
                          <a:cs typeface="Calibri"/>
                        </a:rPr>
                        <a:t>Recruit, train and retain effective teaching staff and recruit high quality staff</a:t>
                      </a:r>
                    </a:p>
                    <a:p>
                      <a:pPr marL="90170" marR="0" lvl="0" indent="0" defTabSz="914400" eaLnBrk="1" fontAlgn="auto" latinLnBrk="0" hangingPunct="1">
                        <a:lnSpc>
                          <a:spcPct val="100000"/>
                        </a:lnSpc>
                        <a:spcBef>
                          <a:spcPts val="590"/>
                        </a:spcBef>
                        <a:spcAft>
                          <a:spcPts val="0"/>
                        </a:spcAft>
                        <a:buClrTx/>
                        <a:buSzTx/>
                        <a:buFontTx/>
                        <a:buNone/>
                        <a:tabLst/>
                        <a:defRPr/>
                      </a:pPr>
                      <a:r>
                        <a:rPr lang="en-US" sz="1000" b="1" spc="-10">
                          <a:latin typeface="Calibri"/>
                          <a:cs typeface="Calibri"/>
                        </a:rPr>
                        <a:t>5. </a:t>
                      </a:r>
                      <a:r>
                        <a:rPr lang="en-US" sz="1000" spc="-10">
                          <a:latin typeface="+mn-lt"/>
                          <a:cs typeface="Calibri"/>
                        </a:rPr>
                        <a:t>Implement wellness strategies and resources for staff</a:t>
                      </a:r>
                      <a:endParaRPr lang="en-US" sz="1000">
                        <a:latin typeface="+mn-lt"/>
                        <a:cs typeface="Calibri"/>
                      </a:endParaRPr>
                    </a:p>
                    <a:p>
                      <a:pPr marL="90170">
                        <a:lnSpc>
                          <a:spcPct val="100000"/>
                        </a:lnSpc>
                        <a:spcBef>
                          <a:spcPts val="590"/>
                        </a:spcBef>
                      </a:pPr>
                      <a:endParaRPr lang="en-US" sz="1000">
                        <a:latin typeface="Calibri"/>
                        <a:cs typeface="Calibri"/>
                      </a:endParaRPr>
                    </a:p>
                    <a:p>
                      <a:pPr marL="90170">
                        <a:lnSpc>
                          <a:spcPct val="100000"/>
                        </a:lnSpc>
                        <a:spcBef>
                          <a:spcPts val="590"/>
                        </a:spcBef>
                      </a:pPr>
                      <a:endParaRPr sz="1000">
                        <a:latin typeface="Calibri"/>
                        <a:cs typeface="Calibri"/>
                      </a:endParaRPr>
                    </a:p>
                    <a:p>
                      <a:pPr marL="106045" marR="0" lvl="0" indent="0" defTabSz="914400" eaLnBrk="1" fontAlgn="auto" latinLnBrk="0" hangingPunct="1">
                        <a:lnSpc>
                          <a:spcPct val="100000"/>
                        </a:lnSpc>
                        <a:spcBef>
                          <a:spcPts val="0"/>
                        </a:spcBef>
                        <a:spcAft>
                          <a:spcPts val="0"/>
                        </a:spcAft>
                        <a:buClrTx/>
                        <a:buSzTx/>
                        <a:buFontTx/>
                        <a:buNone/>
                        <a:tabLst/>
                        <a:defRPr/>
                      </a:pPr>
                      <a:r>
                        <a:rPr lang="en-US" sz="1000" b="1" spc="-10">
                          <a:latin typeface="Calibri"/>
                          <a:cs typeface="Calibri"/>
                        </a:rPr>
                        <a:t>6. </a:t>
                      </a:r>
                      <a:r>
                        <a:rPr lang="en-US" sz="1000" spc="-10">
                          <a:latin typeface="+mn-lt"/>
                          <a:cs typeface="Calibri"/>
                        </a:rPr>
                        <a:t>Implement Advanced Via Individual Determination Program to individual course determination based on student readiness</a:t>
                      </a:r>
                      <a:endParaRPr lang="en-US" sz="1000">
                        <a:latin typeface="+mn-lt"/>
                        <a:cs typeface="Calibri"/>
                      </a:endParaRPr>
                    </a:p>
                    <a:p>
                      <a:pPr marL="106045">
                        <a:lnSpc>
                          <a:spcPct val="100000"/>
                        </a:lnSpc>
                      </a:pPr>
                      <a:endParaRPr sz="1000">
                        <a:latin typeface="Calibri"/>
                        <a:cs typeface="Calibri"/>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25400">
                        <a:lnSpc>
                          <a:spcPct val="100000"/>
                        </a:lnSpc>
                        <a:spcBef>
                          <a:spcPts val="640"/>
                        </a:spcBef>
                      </a:pPr>
                      <a:r>
                        <a:rPr sz="1200" b="1" i="1" spc="-5">
                          <a:solidFill>
                            <a:srgbClr val="151515"/>
                          </a:solidFill>
                          <a:latin typeface="Calibri"/>
                          <a:cs typeface="Calibri"/>
                        </a:rPr>
                        <a:t>School</a:t>
                      </a:r>
                      <a:r>
                        <a:rPr sz="1200" b="1" i="1" spc="5">
                          <a:solidFill>
                            <a:srgbClr val="151515"/>
                          </a:solidFill>
                          <a:latin typeface="Calibri"/>
                          <a:cs typeface="Calibri"/>
                        </a:rPr>
                        <a:t> </a:t>
                      </a:r>
                      <a:r>
                        <a:rPr sz="1200" b="1" i="1" spc="-5">
                          <a:solidFill>
                            <a:srgbClr val="151515"/>
                          </a:solidFill>
                          <a:latin typeface="Calibri"/>
                          <a:cs typeface="Calibri"/>
                        </a:rPr>
                        <a:t>Strategies</a:t>
                      </a:r>
                      <a:endParaRPr lang="en-US" sz="1200" b="1" i="1" spc="-5">
                        <a:solidFill>
                          <a:srgbClr val="151515"/>
                        </a:solidFill>
                        <a:latin typeface="Calibri"/>
                        <a:cs typeface="Calibri"/>
                      </a:endParaRPr>
                    </a:p>
                  </a:txBody>
                  <a:tcPr marL="0" marR="0" marT="81280" marB="0">
                    <a:lnL w="28575">
                      <a:solidFill>
                        <a:srgbClr val="6F2F9F"/>
                      </a:solidFill>
                      <a:prstDash val="solid"/>
                    </a:lnL>
                  </a:tcPr>
                </a:tc>
                <a:extLst>
                  <a:ext uri="{0D108BD9-81ED-4DB2-BD59-A6C34878D82A}">
                    <a16:rowId xmlns:a16="http://schemas.microsoft.com/office/drawing/2014/main" val="10000"/>
                  </a:ext>
                </a:extLst>
              </a:tr>
              <a:tr h="1263624">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defTabSz="914400" eaLnBrk="1" fontAlgn="auto" latinLnBrk="0" hangingPunct="1">
                        <a:lnSpc>
                          <a:spcPct val="100000"/>
                        </a:lnSpc>
                        <a:spcBef>
                          <a:spcPts val="310"/>
                        </a:spcBef>
                        <a:spcAft>
                          <a:spcPts val="0"/>
                        </a:spcAft>
                        <a:buClrTx/>
                        <a:buSzTx/>
                        <a:buFontTx/>
                        <a:buNone/>
                        <a:tabLst/>
                        <a:defRPr/>
                      </a:pPr>
                      <a:r>
                        <a:rPr sz="900" b="1">
                          <a:latin typeface="Calibri"/>
                          <a:cs typeface="Calibri"/>
                        </a:rPr>
                        <a:t>1</a:t>
                      </a:r>
                      <a:r>
                        <a:rPr sz="900" b="1" spc="-5">
                          <a:latin typeface="Calibri"/>
                          <a:cs typeface="Calibri"/>
                        </a:rPr>
                        <a:t>A</a:t>
                      </a:r>
                      <a:r>
                        <a:rPr sz="900" b="1">
                          <a:latin typeface="Calibri"/>
                          <a:cs typeface="Calibri"/>
                        </a:rPr>
                        <a:t>. </a:t>
                      </a:r>
                      <a:r>
                        <a:rPr lang="en-US" sz="900" spc="-5">
                          <a:solidFill>
                            <a:schemeClr val="tx1"/>
                          </a:solidFill>
                          <a:latin typeface="+mn-lt"/>
                          <a:ea typeface="+mn-ea"/>
                          <a:cs typeface="Times New Roman" panose="02020603050405020304" pitchFamily="18" charset="0"/>
                        </a:rPr>
                        <a:t>Use a balanced system of assessments to include diagnostic, formative and summative to monitor learning and guide instruction</a:t>
                      </a:r>
                    </a:p>
                    <a:p>
                      <a:pPr marL="113030" marR="0" lvl="0" indent="0" defTabSz="914400" eaLnBrk="1" fontAlgn="auto" latinLnBrk="0" hangingPunct="1">
                        <a:lnSpc>
                          <a:spcPct val="100000"/>
                        </a:lnSpc>
                        <a:spcBef>
                          <a:spcPts val="310"/>
                        </a:spcBef>
                        <a:spcAft>
                          <a:spcPts val="0"/>
                        </a:spcAft>
                        <a:buClrTx/>
                        <a:buSzTx/>
                        <a:buFontTx/>
                        <a:buNone/>
                        <a:tabLst/>
                        <a:defRPr/>
                      </a:pPr>
                      <a:r>
                        <a:rPr lang="en-US" sz="900" spc="-5">
                          <a:solidFill>
                            <a:schemeClr val="tx1"/>
                          </a:solidFill>
                          <a:latin typeface="+mn-lt"/>
                          <a:ea typeface="+mn-ea"/>
                          <a:cs typeface="Times New Roman" panose="02020603050405020304" pitchFamily="18" charset="0"/>
                        </a:rPr>
                        <a:t>1B. Identify teachers with the highest growth to pair with students with the greatest need</a:t>
                      </a:r>
                      <a:endParaRPr lang="en-US" sz="900">
                        <a:solidFill>
                          <a:schemeClr val="tx1"/>
                        </a:solidFill>
                        <a:latin typeface="+mn-lt"/>
                        <a:ea typeface="+mn-ea"/>
                        <a:cs typeface="Times New Roman" panose="02020603050405020304" pitchFamily="18" charset="0"/>
                      </a:endParaRPr>
                    </a:p>
                    <a:p>
                      <a:pPr marL="113030">
                        <a:lnSpc>
                          <a:spcPct val="100000"/>
                        </a:lnSpc>
                        <a:spcBef>
                          <a:spcPts val="605"/>
                        </a:spcBef>
                      </a:pPr>
                      <a:r>
                        <a:rPr lang="en-US" sz="900" b="1">
                          <a:latin typeface="Calibri"/>
                          <a:cs typeface="Calibri"/>
                        </a:rPr>
                        <a:t>2A</a:t>
                      </a:r>
                      <a:r>
                        <a:rPr sz="900" b="1">
                          <a:latin typeface="Calibri"/>
                          <a:cs typeface="Calibri"/>
                        </a:rPr>
                        <a:t>.</a:t>
                      </a:r>
                      <a:r>
                        <a:rPr sz="900" b="1" spc="-5">
                          <a:latin typeface="Calibri"/>
                          <a:cs typeface="Calibri"/>
                        </a:rPr>
                        <a:t> </a:t>
                      </a:r>
                      <a:r>
                        <a:rPr lang="en-US" sz="900">
                          <a:solidFill>
                            <a:schemeClr val="tx1"/>
                          </a:solidFill>
                          <a:latin typeface="+mn-lt"/>
                          <a:ea typeface="+mn-ea"/>
                          <a:cs typeface="Times New Roman" panose="02020603050405020304" pitchFamily="18" charset="0"/>
                        </a:rPr>
                        <a:t>Implement the IB approach to learning to ensure students develop a range of skills to demonstrate mastery of the standards, think critically, take action, reflect on their learning, participate in  IB service projects, </a:t>
                      </a:r>
                    </a:p>
                    <a:p>
                      <a:pPr marL="113030">
                        <a:lnSpc>
                          <a:spcPct val="100000"/>
                        </a:lnSpc>
                        <a:spcBef>
                          <a:spcPts val="605"/>
                        </a:spcBef>
                      </a:pPr>
                      <a:r>
                        <a:rPr lang="en-US" sz="900">
                          <a:solidFill>
                            <a:schemeClr val="tx1"/>
                          </a:solidFill>
                          <a:latin typeface="+mn-lt"/>
                          <a:ea typeface="+mn-ea"/>
                          <a:cs typeface="Times New Roman" panose="02020603050405020304" pitchFamily="18" charset="0"/>
                        </a:rPr>
                        <a:t>2B. Build teacher instructional capacity through ongoing professional learning led by the  IB specialist, implementation of interdisciplinary units and presentations, and fully implement the IB MYP Framework with fidelity</a:t>
                      </a:r>
                    </a:p>
                  </a:txBody>
                  <a:tcPr marL="0" marR="0" marT="39370" marB="0">
                    <a:lnL w="28575">
                      <a:solidFill>
                        <a:srgbClr val="6F2F9F"/>
                      </a:solidFill>
                      <a:prstDash val="solid"/>
                    </a:lnL>
                    <a:solidFill>
                      <a:srgbClr val="F1F1F1"/>
                    </a:solidFill>
                  </a:tcPr>
                </a:tc>
                <a:extLst>
                  <a:ext uri="{0D108BD9-81ED-4DB2-BD59-A6C34878D82A}">
                    <a16:rowId xmlns:a16="http://schemas.microsoft.com/office/drawing/2014/main" val="10001"/>
                  </a:ext>
                </a:extLst>
              </a:tr>
              <a:tr h="118362">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9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2"/>
                  </a:ext>
                </a:extLst>
              </a:tr>
              <a:tr h="585234">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13030" marR="0" lvl="0" indent="0" algn="l" defTabSz="914400" eaLnBrk="1" fontAlgn="auto" latinLnBrk="0" hangingPunct="1">
                        <a:lnSpc>
                          <a:spcPct val="100000"/>
                        </a:lnSpc>
                        <a:spcBef>
                          <a:spcPts val="320"/>
                        </a:spcBef>
                        <a:spcAft>
                          <a:spcPts val="0"/>
                        </a:spcAft>
                        <a:buClrTx/>
                        <a:buSzTx/>
                        <a:buFontTx/>
                        <a:buNone/>
                        <a:tabLst/>
                        <a:defRPr/>
                      </a:pPr>
                      <a:r>
                        <a:rPr lang="en-US" sz="900" spc="-10">
                          <a:latin typeface="+mn-lt"/>
                          <a:cs typeface="Calibri"/>
                        </a:rPr>
                        <a:t>3A.Implement an advisory program and daily advisement course to incorporate SEL,  student surveys, trauma informed strategies, and check and connect</a:t>
                      </a:r>
                    </a:p>
                    <a:p>
                      <a:pPr marL="12700" algn="l">
                        <a:spcBef>
                          <a:spcPts val="700"/>
                        </a:spcBef>
                      </a:pPr>
                      <a:r>
                        <a:rPr lang="en-US" sz="900" spc="-10">
                          <a:latin typeface="+mn-lt"/>
                          <a:cs typeface="Calibri"/>
                        </a:rPr>
                        <a:t>  3B. Increase student support with small groups led by counselors, graduation      coach,  social worker, and SEC </a:t>
                      </a:r>
                      <a:r>
                        <a:rPr lang="en-US" sz="900">
                          <a:effectLst/>
                          <a:latin typeface="Calibri" panose="020F0502020204030204" pitchFamily="34" charset="0"/>
                          <a:ea typeface="Calibri" panose="020F0502020204030204" pitchFamily="34" charset="0"/>
                          <a:cs typeface="Times New Roman" panose="02020603050405020304" pitchFamily="18" charset="0"/>
                        </a:rPr>
                        <a:t>Disproportionality </a:t>
                      </a:r>
                      <a:r>
                        <a:rPr lang="en-US" sz="900" spc="-10">
                          <a:latin typeface="+mn-lt"/>
                          <a:cs typeface="Calibri"/>
                        </a:rPr>
                        <a:t>specialist</a:t>
                      </a:r>
                      <a:endParaRPr lang="en-US" sz="900">
                        <a:latin typeface="+mn-lt"/>
                        <a:cs typeface="Calibri"/>
                      </a:endParaRPr>
                    </a:p>
                  </a:txBody>
                  <a:tcPr marL="0" marR="0" marT="40640" marB="0">
                    <a:lnL w="28575">
                      <a:solidFill>
                        <a:srgbClr val="6F2F9F"/>
                      </a:solidFill>
                      <a:prstDash val="solid"/>
                    </a:lnL>
                    <a:solidFill>
                      <a:srgbClr val="DDEAF6"/>
                    </a:solidFill>
                  </a:tcPr>
                </a:tc>
                <a:extLst>
                  <a:ext uri="{0D108BD9-81ED-4DB2-BD59-A6C34878D82A}">
                    <a16:rowId xmlns:a16="http://schemas.microsoft.com/office/drawing/2014/main" val="10003"/>
                  </a:ext>
                </a:extLst>
              </a:tr>
              <a:tr h="118362">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9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4"/>
                  </a:ext>
                </a:extLst>
              </a:tr>
              <a:tr h="1330477">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12700">
                        <a:lnSpc>
                          <a:spcPct val="100000"/>
                        </a:lnSpc>
                        <a:spcBef>
                          <a:spcPts val="685"/>
                        </a:spcBef>
                      </a:pPr>
                      <a:r>
                        <a:rPr lang="en-US" sz="900" b="1" spc="-5">
                          <a:latin typeface="Calibri"/>
                          <a:cs typeface="Calibri"/>
                        </a:rPr>
                        <a:t>4A. </a:t>
                      </a:r>
                      <a:r>
                        <a:rPr lang="en-US" sz="900" spc="-10">
                          <a:latin typeface="+mn-lt"/>
                          <a:cs typeface="Calibri"/>
                        </a:rPr>
                        <a:t>Build teacher instructional capacity through ongoing professional learning that provides time and resources for teachers to grow in their knowledge of content, research- based pedagogy, increasing rigor, inquiry-based instruction, IB and AVID,  and implementing weekly PLC meetings led by the instructional coaches, PLC leads , teacher leaders and administrators</a:t>
                      </a:r>
                    </a:p>
                    <a:p>
                      <a:pPr marL="12700">
                        <a:lnSpc>
                          <a:spcPct val="100000"/>
                        </a:lnSpc>
                        <a:spcBef>
                          <a:spcPts val="685"/>
                        </a:spcBef>
                      </a:pPr>
                      <a:r>
                        <a:rPr lang="en-US" sz="900" spc="-10">
                          <a:latin typeface="+mn-lt"/>
                          <a:cs typeface="Calibri"/>
                        </a:rPr>
                        <a:t>4B. Provide mentors, support and professional learning for new teachers</a:t>
                      </a:r>
                    </a:p>
                    <a:p>
                      <a:pPr marL="12700">
                        <a:lnSpc>
                          <a:spcPct val="100000"/>
                        </a:lnSpc>
                        <a:spcBef>
                          <a:spcPts val="685"/>
                        </a:spcBef>
                      </a:pPr>
                      <a:r>
                        <a:rPr lang="en-US" sz="900" spc="-10">
                          <a:latin typeface="+mn-lt"/>
                          <a:cs typeface="Calibri"/>
                        </a:rPr>
                        <a:t>4C. Provide the structure, support and opportunities to build the instructional and leadership capacity of our staff</a:t>
                      </a:r>
                    </a:p>
                    <a:p>
                      <a:pPr marL="12700">
                        <a:lnSpc>
                          <a:spcPct val="100000"/>
                        </a:lnSpc>
                        <a:spcBef>
                          <a:spcPts val="685"/>
                        </a:spcBef>
                      </a:pPr>
                      <a:r>
                        <a:rPr lang="en-US" sz="900" spc="-10">
                          <a:latin typeface="+mn-lt"/>
                          <a:cs typeface="Calibri"/>
                        </a:rPr>
                        <a:t>5. Incorporate staff wellness program to include SEL books/articles, surveys,  Wellness Room, wellness and fitness challenges and incentives</a:t>
                      </a:r>
                      <a:endParaRPr sz="900">
                        <a:latin typeface="Calibri"/>
                        <a:cs typeface="Calibri"/>
                      </a:endParaRPr>
                    </a:p>
                  </a:txBody>
                  <a:tcPr marL="0" marR="0" marT="40640" marB="0">
                    <a:lnL w="28575">
                      <a:solidFill>
                        <a:srgbClr val="6F2F9F"/>
                      </a:solidFill>
                      <a:prstDash val="solid"/>
                    </a:lnL>
                    <a:solidFill>
                      <a:srgbClr val="FAE3D3"/>
                    </a:solidFill>
                  </a:tcPr>
                </a:tc>
                <a:extLst>
                  <a:ext uri="{0D108BD9-81ED-4DB2-BD59-A6C34878D82A}">
                    <a16:rowId xmlns:a16="http://schemas.microsoft.com/office/drawing/2014/main" val="10005"/>
                  </a:ext>
                </a:extLst>
              </a:tr>
              <a:tr h="131513">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6"/>
                  </a:ext>
                </a:extLst>
              </a:tr>
              <a:tr h="330975">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marL="92710">
                        <a:lnSpc>
                          <a:spcPct val="100000"/>
                        </a:lnSpc>
                        <a:spcBef>
                          <a:spcPts val="320"/>
                        </a:spcBef>
                      </a:pPr>
                      <a:r>
                        <a:rPr lang="en-US" sz="1000" spc="-5">
                          <a:latin typeface="+mn-lt"/>
                          <a:cs typeface="Calibri"/>
                        </a:rPr>
                        <a:t>6A. Establish funding source for teacher trainings and AVID development</a:t>
                      </a:r>
                    </a:p>
                    <a:p>
                      <a:pPr marL="92710">
                        <a:lnSpc>
                          <a:spcPct val="100000"/>
                        </a:lnSpc>
                        <a:spcBef>
                          <a:spcPts val="320"/>
                        </a:spcBef>
                      </a:pPr>
                      <a:r>
                        <a:rPr lang="en-US" sz="1000" spc="-5">
                          <a:latin typeface="+mn-lt"/>
                          <a:cs typeface="Calibri"/>
                        </a:rPr>
                        <a:t>6 B. </a:t>
                      </a:r>
                      <a:r>
                        <a:rPr lang="en-US" sz="1000">
                          <a:solidFill>
                            <a:schemeClr val="tx1"/>
                          </a:solidFill>
                          <a:latin typeface="+mn-lt"/>
                          <a:ea typeface="+mn-ea"/>
                          <a:cs typeface="Times New Roman" panose="02020603050405020304" pitchFamily="18" charset="0"/>
                        </a:rPr>
                        <a:t>Implement the use of reading, writing and WICOR strategies school wide</a:t>
                      </a:r>
                      <a:endParaRPr lang="en-US" sz="1000">
                        <a:latin typeface="+mn-lt"/>
                        <a:cs typeface="Calibri"/>
                      </a:endParaRPr>
                    </a:p>
                  </a:txBody>
                  <a:tcPr marL="0" marR="0" marT="40640" marB="0">
                    <a:lnL w="28575">
                      <a:solidFill>
                        <a:srgbClr val="6F2F9F"/>
                      </a:solidFill>
                      <a:prstDash val="solid"/>
                    </a:lnL>
                    <a:solidFill>
                      <a:srgbClr val="FFF1CC"/>
                    </a:solidFill>
                  </a:tcPr>
                </a:tc>
                <a:extLst>
                  <a:ext uri="{0D108BD9-81ED-4DB2-BD59-A6C34878D82A}">
                    <a16:rowId xmlns:a16="http://schemas.microsoft.com/office/drawing/2014/main" val="10007"/>
                  </a:ext>
                </a:extLst>
              </a:tr>
              <a:tr h="131513">
                <a:tc vMerge="1">
                  <a:txBody>
                    <a:bodyPr/>
                    <a:lstStyle/>
                    <a:p>
                      <a:endParaRPr/>
                    </a:p>
                  </a:txBody>
                  <a:tcPr marL="0" marR="0" marT="45085" marB="0">
                    <a:lnL w="28575">
                      <a:solidFill>
                        <a:srgbClr val="6F2F9F"/>
                      </a:solidFill>
                      <a:prstDash val="solid"/>
                    </a:lnL>
                    <a:lnR w="28575">
                      <a:solidFill>
                        <a:srgbClr val="6F2F9F"/>
                      </a:solidFill>
                      <a:prstDash val="solid"/>
                    </a:lnR>
                    <a:lnT w="28575">
                      <a:solidFill>
                        <a:srgbClr val="6F2F9F"/>
                      </a:solidFill>
                      <a:prstDash val="solid"/>
                    </a:lnT>
                    <a:lnB w="28575">
                      <a:solidFill>
                        <a:srgbClr val="6F2F9F"/>
                      </a:solidFill>
                      <a:prstDash val="solid"/>
                    </a:lnB>
                    <a:solidFill>
                      <a:srgbClr val="F3EBF8"/>
                    </a:solidFill>
                  </a:tcPr>
                </a:tc>
                <a:tc>
                  <a:txBody>
                    <a:bodyPr/>
                    <a:lstStyle/>
                    <a:p>
                      <a:pPr>
                        <a:lnSpc>
                          <a:spcPct val="100000"/>
                        </a:lnSpc>
                      </a:pPr>
                      <a:endParaRPr sz="1000">
                        <a:latin typeface="Times New Roman"/>
                        <a:cs typeface="Times New Roman"/>
                      </a:endParaRPr>
                    </a:p>
                  </a:txBody>
                  <a:tcPr marL="0" marR="0" marT="0" marB="0">
                    <a:lnL w="28575">
                      <a:solidFill>
                        <a:srgbClr val="6F2F9F"/>
                      </a:solidFill>
                      <a:prstDash val="solid"/>
                    </a:lnL>
                  </a:tcPr>
                </a:tc>
                <a:extLst>
                  <a:ext uri="{0D108BD9-81ED-4DB2-BD59-A6C34878D82A}">
                    <a16:rowId xmlns:a16="http://schemas.microsoft.com/office/drawing/2014/main" val="10008"/>
                  </a:ext>
                </a:extLst>
              </a:tr>
            </a:tbl>
          </a:graphicData>
        </a:graphic>
      </p:graphicFrame>
      <p:sp>
        <p:nvSpPr>
          <p:cNvPr id="3" name="object 3"/>
          <p:cNvSpPr txBox="1"/>
          <p:nvPr/>
        </p:nvSpPr>
        <p:spPr>
          <a:xfrm>
            <a:off x="1632000" y="1873123"/>
            <a:ext cx="1620520" cy="391795"/>
          </a:xfrm>
          <a:prstGeom prst="rect">
            <a:avLst/>
          </a:prstGeom>
        </p:spPr>
        <p:txBody>
          <a:bodyPr vert="horz" wrap="square" lIns="0" tIns="12700" rIns="0" bIns="0" rtlCol="0">
            <a:spAutoFit/>
          </a:bodyPr>
          <a:lstStyle/>
          <a:p>
            <a:pPr marL="495934" marR="5080" indent="-483870" defTabSz="914400">
              <a:spcBef>
                <a:spcPts val="100"/>
              </a:spcBef>
              <a:defRPr/>
            </a:pPr>
            <a:r>
              <a:rPr sz="1200" b="1" i="1" spc="-5">
                <a:solidFill>
                  <a:srgbClr val="151515"/>
                </a:solidFill>
                <a:latin typeface="Calibri"/>
                <a:cs typeface="Calibri"/>
              </a:rPr>
              <a:t>APS </a:t>
            </a:r>
            <a:r>
              <a:rPr sz="1200" b="1" i="1">
                <a:solidFill>
                  <a:srgbClr val="151515"/>
                </a:solidFill>
                <a:latin typeface="Calibri"/>
                <a:cs typeface="Calibri"/>
              </a:rPr>
              <a:t>Strategic </a:t>
            </a:r>
            <a:r>
              <a:rPr sz="1200" b="1" i="1" spc="-5">
                <a:solidFill>
                  <a:srgbClr val="151515"/>
                </a:solidFill>
                <a:latin typeface="Calibri"/>
                <a:cs typeface="Calibri"/>
              </a:rPr>
              <a:t>Priorities </a:t>
            </a:r>
            <a:r>
              <a:rPr sz="1200" b="1" i="1">
                <a:solidFill>
                  <a:srgbClr val="151515"/>
                </a:solidFill>
                <a:latin typeface="Calibri"/>
                <a:cs typeface="Calibri"/>
              </a:rPr>
              <a:t>&amp; </a:t>
            </a:r>
            <a:r>
              <a:rPr sz="1200" b="1" i="1" spc="-260">
                <a:solidFill>
                  <a:srgbClr val="151515"/>
                </a:solidFill>
                <a:latin typeface="Calibri"/>
                <a:cs typeface="Calibri"/>
              </a:rPr>
              <a:t> </a:t>
            </a:r>
            <a:r>
              <a:rPr sz="1200" b="1" i="1" spc="-5">
                <a:solidFill>
                  <a:srgbClr val="151515"/>
                </a:solidFill>
                <a:latin typeface="Calibri"/>
                <a:cs typeface="Calibri"/>
              </a:rPr>
              <a:t>Initiatives</a:t>
            </a:r>
            <a:endParaRPr sz="1200">
              <a:solidFill>
                <a:prstClr val="black"/>
              </a:solidFill>
              <a:latin typeface="Calibri"/>
              <a:cs typeface="Calibri"/>
            </a:endParaRPr>
          </a:p>
        </p:txBody>
      </p:sp>
      <p:sp>
        <p:nvSpPr>
          <p:cNvPr id="4" name="object 4"/>
          <p:cNvSpPr txBox="1"/>
          <p:nvPr/>
        </p:nvSpPr>
        <p:spPr>
          <a:xfrm>
            <a:off x="4911767" y="31368"/>
            <a:ext cx="3183721" cy="228268"/>
          </a:xfrm>
          <a:prstGeom prst="rect">
            <a:avLst/>
          </a:prstGeom>
        </p:spPr>
        <p:txBody>
          <a:bodyPr vert="horz" wrap="square" lIns="0" tIns="12700" rIns="0" bIns="0" rtlCol="0">
            <a:spAutoFit/>
          </a:bodyPr>
          <a:lstStyle/>
          <a:p>
            <a:pPr marL="12700" defTabSz="914400">
              <a:spcBef>
                <a:spcPts val="100"/>
              </a:spcBef>
              <a:defRPr/>
            </a:pPr>
            <a:r>
              <a:rPr lang="en-US" sz="1400" b="1">
                <a:solidFill>
                  <a:srgbClr val="151515"/>
                </a:solidFill>
                <a:latin typeface="Calibri"/>
                <a:cs typeface="Calibri"/>
              </a:rPr>
              <a:t>Ralph J Bunche Middle School</a:t>
            </a:r>
            <a:endParaRPr sz="1400">
              <a:solidFill>
                <a:prstClr val="black"/>
              </a:solidFill>
              <a:latin typeface="Calibri"/>
              <a:cs typeface="Calibri"/>
            </a:endParaRPr>
          </a:p>
        </p:txBody>
      </p:sp>
      <p:sp>
        <p:nvSpPr>
          <p:cNvPr id="5" name="object 5"/>
          <p:cNvSpPr txBox="1"/>
          <p:nvPr/>
        </p:nvSpPr>
        <p:spPr>
          <a:xfrm>
            <a:off x="1632000" y="891538"/>
            <a:ext cx="876300" cy="197490"/>
          </a:xfrm>
          <a:prstGeom prst="rect">
            <a:avLst/>
          </a:prstGeom>
        </p:spPr>
        <p:txBody>
          <a:bodyPr vert="horz" wrap="square" lIns="0" tIns="12700" rIns="0" bIns="0" rtlCol="0">
            <a:spAutoFit/>
          </a:bodyPr>
          <a:lstStyle/>
          <a:p>
            <a:pPr marL="12700" defTabSz="914400">
              <a:spcBef>
                <a:spcPts val="100"/>
              </a:spcBef>
              <a:defRPr/>
            </a:pPr>
            <a:r>
              <a:rPr sz="1200" b="1" i="1" spc="-5">
                <a:solidFill>
                  <a:srgbClr val="151515"/>
                </a:solidFill>
                <a:latin typeface="Calibri"/>
                <a:cs typeface="Calibri"/>
              </a:rPr>
              <a:t>SMART</a:t>
            </a:r>
            <a:r>
              <a:rPr sz="1200" b="1" i="1" spc="-50">
                <a:solidFill>
                  <a:srgbClr val="151515"/>
                </a:solidFill>
                <a:latin typeface="Calibri"/>
                <a:cs typeface="Calibri"/>
              </a:rPr>
              <a:t> </a:t>
            </a:r>
            <a:r>
              <a:rPr sz="1200" b="1" i="1">
                <a:solidFill>
                  <a:srgbClr val="151515"/>
                </a:solidFill>
                <a:latin typeface="Calibri"/>
                <a:cs typeface="Calibri"/>
              </a:rPr>
              <a:t>Goals</a:t>
            </a:r>
            <a:endParaRPr sz="1200">
              <a:solidFill>
                <a:prstClr val="black"/>
              </a:solidFill>
              <a:latin typeface="Calibri"/>
              <a:cs typeface="Calibri"/>
            </a:endParaRPr>
          </a:p>
        </p:txBody>
      </p:sp>
      <p:sp>
        <p:nvSpPr>
          <p:cNvPr id="9" name="object 9"/>
          <p:cNvSpPr txBox="1"/>
          <p:nvPr/>
        </p:nvSpPr>
        <p:spPr>
          <a:xfrm>
            <a:off x="10341992" y="6637732"/>
            <a:ext cx="187325" cy="166071"/>
          </a:xfrm>
          <a:prstGeom prst="rect">
            <a:avLst/>
          </a:prstGeom>
        </p:spPr>
        <p:txBody>
          <a:bodyPr vert="horz" wrap="square" lIns="0" tIns="12065" rIns="0" bIns="0" rtlCol="0">
            <a:spAutoFit/>
          </a:bodyPr>
          <a:lstStyle/>
          <a:p>
            <a:pPr marL="12700" defTabSz="914400">
              <a:spcBef>
                <a:spcPts val="95"/>
              </a:spcBef>
              <a:defRPr/>
            </a:pPr>
            <a:r>
              <a:rPr sz="1000" spc="-5">
                <a:solidFill>
                  <a:prstClr val="black"/>
                </a:solidFill>
                <a:latin typeface="Verdana"/>
                <a:cs typeface="Verdana"/>
              </a:rPr>
              <a:t>34</a:t>
            </a:r>
            <a:endParaRPr sz="1000">
              <a:solidFill>
                <a:prstClr val="black"/>
              </a:solidFill>
              <a:latin typeface="Verdana"/>
              <a:cs typeface="Verdana"/>
            </a:endParaRPr>
          </a:p>
        </p:txBody>
      </p:sp>
      <p:sp>
        <p:nvSpPr>
          <p:cNvPr id="11" name="object 11"/>
          <p:cNvSpPr txBox="1"/>
          <p:nvPr/>
        </p:nvSpPr>
        <p:spPr>
          <a:xfrm>
            <a:off x="1675892" y="264271"/>
            <a:ext cx="4117846" cy="866904"/>
          </a:xfrm>
          <a:prstGeom prst="rect">
            <a:avLst/>
          </a:prstGeom>
        </p:spPr>
        <p:txBody>
          <a:bodyPr vert="horz" wrap="square" lIns="0" tIns="12700" rIns="0" bIns="0" rtlCol="0">
            <a:spAutoFit/>
          </a:bodyPr>
          <a:lstStyle/>
          <a:p>
            <a:pPr defTabSz="914400">
              <a:spcAft>
                <a:spcPts val="800"/>
              </a:spcAft>
              <a:defRPr/>
            </a:pPr>
            <a:r>
              <a:rPr sz="900" b="1" i="1" spc="-5">
                <a:solidFill>
                  <a:srgbClr val="151515"/>
                </a:solidFill>
                <a:latin typeface="Times New Roman" panose="02020603050405020304" pitchFamily="18" charset="0"/>
                <a:cs typeface="Times New Roman" panose="02020603050405020304" pitchFamily="18" charset="0"/>
              </a:rPr>
              <a:t>M</a:t>
            </a:r>
            <a:r>
              <a:rPr sz="900" b="1" i="1">
                <a:solidFill>
                  <a:srgbClr val="151515"/>
                </a:solidFill>
                <a:latin typeface="Times New Roman" panose="02020603050405020304" pitchFamily="18" charset="0"/>
                <a:cs typeface="Times New Roman" panose="02020603050405020304" pitchFamily="18" charset="0"/>
              </a:rPr>
              <a:t>i</a:t>
            </a:r>
            <a:r>
              <a:rPr sz="900" b="1" i="1" spc="-5">
                <a:solidFill>
                  <a:srgbClr val="151515"/>
                </a:solidFill>
                <a:latin typeface="Times New Roman" panose="02020603050405020304" pitchFamily="18" charset="0"/>
                <a:cs typeface="Times New Roman" panose="02020603050405020304" pitchFamily="18" charset="0"/>
              </a:rPr>
              <a:t>ss</a:t>
            </a:r>
            <a:r>
              <a:rPr sz="900" b="1" i="1">
                <a:solidFill>
                  <a:srgbClr val="151515"/>
                </a:solidFill>
                <a:latin typeface="Times New Roman" panose="02020603050405020304" pitchFamily="18" charset="0"/>
                <a:cs typeface="Times New Roman" panose="02020603050405020304" pitchFamily="18" charset="0"/>
              </a:rPr>
              <a:t>i</a:t>
            </a:r>
            <a:r>
              <a:rPr sz="900" b="1" i="1" spc="-5">
                <a:solidFill>
                  <a:srgbClr val="151515"/>
                </a:solidFill>
                <a:latin typeface="Times New Roman" panose="02020603050405020304" pitchFamily="18" charset="0"/>
                <a:cs typeface="Times New Roman" panose="02020603050405020304" pitchFamily="18" charset="0"/>
              </a:rPr>
              <a:t>on</a:t>
            </a:r>
            <a:r>
              <a:rPr lang="en-US" sz="900" b="1" i="1" spc="-5">
                <a:solidFill>
                  <a:srgbClr val="151515"/>
                </a:solidFill>
                <a:latin typeface="Times New Roman" panose="02020603050405020304" pitchFamily="18" charset="0"/>
                <a:cs typeface="Times New Roman" panose="02020603050405020304" pitchFamily="18" charset="0"/>
              </a:rPr>
              <a:t> </a:t>
            </a:r>
            <a:r>
              <a:rPr lang="en-US" sz="90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Through rigorous learning experiences, and a challenging international educational program RJBMS  will develop 21</a:t>
            </a:r>
            <a:r>
              <a:rPr lang="en-US" sz="900" baseline="30000">
                <a:solidFill>
                  <a:prstClr val="black"/>
                </a:solidFill>
                <a:latin typeface="Times New Roman" panose="02020603050405020304" pitchFamily="18" charset="0"/>
                <a:ea typeface="Calibri" panose="020F0502020204030204" pitchFamily="34" charset="0"/>
                <a:cs typeface="Times New Roman" panose="02020603050405020304" pitchFamily="18" charset="0"/>
              </a:rPr>
              <a:t>st</a:t>
            </a:r>
            <a:r>
              <a:rPr lang="en-US" sz="900">
                <a:solidFill>
                  <a:prstClr val="black"/>
                </a:solidFill>
                <a:latin typeface="Times New Roman" panose="02020603050405020304" pitchFamily="18" charset="0"/>
                <a:ea typeface="Calibri" panose="020F0502020204030204" pitchFamily="34" charset="0"/>
                <a:cs typeface="Times New Roman" panose="02020603050405020304" pitchFamily="18" charset="0"/>
              </a:rPr>
              <a:t> century lifelong learners who are competent, caring, and contributing  members of a global society prepared for               high school and beyond. </a:t>
            </a:r>
          </a:p>
          <a:p>
            <a:pPr marL="12700" defTabSz="914400">
              <a:spcBef>
                <a:spcPts val="100"/>
              </a:spcBef>
              <a:defRPr/>
            </a:pPr>
            <a:endParaRPr sz="1200">
              <a:solidFill>
                <a:prstClr val="black"/>
              </a:solidFill>
              <a:latin typeface="Calibri"/>
              <a:cs typeface="Calibri"/>
            </a:endParaRPr>
          </a:p>
        </p:txBody>
      </p:sp>
      <p:sp>
        <p:nvSpPr>
          <p:cNvPr id="12" name="object 12"/>
          <p:cNvSpPr txBox="1"/>
          <p:nvPr/>
        </p:nvSpPr>
        <p:spPr>
          <a:xfrm>
            <a:off x="5515312" y="259637"/>
            <a:ext cx="5160350" cy="1384995"/>
          </a:xfrm>
          <a:prstGeom prst="rect">
            <a:avLst/>
          </a:prstGeom>
        </p:spPr>
        <p:txBody>
          <a:bodyPr vert="horz" wrap="square" lIns="0" tIns="12700" rIns="0" bIns="0" rtlCol="0">
            <a:spAutoFit/>
          </a:bodyPr>
          <a:lstStyle/>
          <a:p>
            <a:pPr defTabSz="914400">
              <a:spcAft>
                <a:spcPts val="800"/>
              </a:spcAft>
              <a:defRPr/>
            </a:pPr>
            <a:r>
              <a:rPr sz="900" b="1" i="1" spc="-5">
                <a:solidFill>
                  <a:srgbClr val="151515"/>
                </a:solidFill>
                <a:latin typeface="Calibri"/>
                <a:cs typeface="Calibri"/>
              </a:rPr>
              <a:t>V</a:t>
            </a:r>
            <a:r>
              <a:rPr sz="900" b="1" i="1">
                <a:solidFill>
                  <a:srgbClr val="151515"/>
                </a:solidFill>
                <a:latin typeface="Calibri"/>
                <a:cs typeface="Calibri"/>
              </a:rPr>
              <a:t>i</a:t>
            </a:r>
            <a:r>
              <a:rPr sz="900" b="1" i="1" spc="-5">
                <a:solidFill>
                  <a:srgbClr val="151515"/>
                </a:solidFill>
                <a:latin typeface="Calibri"/>
                <a:cs typeface="Calibri"/>
              </a:rPr>
              <a:t>s</a:t>
            </a:r>
            <a:r>
              <a:rPr sz="900" b="1" i="1">
                <a:solidFill>
                  <a:srgbClr val="151515"/>
                </a:solidFill>
                <a:latin typeface="Calibri"/>
                <a:cs typeface="Calibri"/>
              </a:rPr>
              <a:t>i</a:t>
            </a:r>
            <a:r>
              <a:rPr sz="900" b="1" i="1" spc="-5">
                <a:solidFill>
                  <a:srgbClr val="151515"/>
                </a:solidFill>
                <a:latin typeface="Calibri"/>
                <a:cs typeface="Calibri"/>
              </a:rPr>
              <a:t>on</a:t>
            </a:r>
            <a:r>
              <a:rPr lang="en-US" sz="900" b="1" i="1" spc="-5">
                <a:solidFill>
                  <a:srgbClr val="151515"/>
                </a:solidFill>
                <a:latin typeface="Calibri"/>
                <a:cs typeface="Calibri"/>
              </a:rPr>
              <a:t> </a:t>
            </a:r>
            <a:r>
              <a:rPr lang="en-US" sz="900">
                <a:solidFill>
                  <a:prstClr val="black"/>
                </a:solidFill>
                <a:latin typeface="Times New Roman" panose="02020603050405020304" pitchFamily="18" charset="0"/>
                <a:ea typeface="Calibri" panose="020F0502020204030204" pitchFamily="34" charset="0"/>
                <a:cs typeface="Times New Roman" panose="02020603050405020304" pitchFamily="18" charset="0"/>
              </a:rPr>
              <a:t>Our vision at RJBMS is to enhance and support the development of all stakeholders and provide an educational and professional  experience that will increase their love of learning and professional development while creating a rich fertile ground of experiences.  We will provide rich educational experiences to both the students and staff to address their unique needs, interests, and strengths as  contributing citizens. A member of the RJBMS community is an effective communicator, is socially responsible, a creative problem  solver and a self-disciplined contributor to their family and society.</a:t>
            </a:r>
            <a:endParaRPr lang="en-US" sz="90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defTabSz="914400">
              <a:spcAft>
                <a:spcPts val="800"/>
              </a:spcAft>
              <a:defRPr/>
            </a:pPr>
            <a:r>
              <a:rPr lang="en-US" sz="900">
                <a:solidFill>
                  <a:prstClr val="black"/>
                </a:solidFill>
                <a:latin typeface="Calibri" panose="020F0502020204030204" pitchFamily="34" charset="0"/>
                <a:ea typeface="Calibri" panose="020F0502020204030204" pitchFamily="34" charset="0"/>
                <a:cs typeface="Times New Roman" panose="02020603050405020304" pitchFamily="18" charset="0"/>
              </a:rPr>
              <a:t> </a:t>
            </a:r>
          </a:p>
          <a:p>
            <a:pPr marL="12700" defTabSz="914400">
              <a:spcBef>
                <a:spcPts val="100"/>
              </a:spcBef>
              <a:defRPr/>
            </a:pPr>
            <a:endParaRPr sz="1200">
              <a:solidFill>
                <a:prstClr val="black"/>
              </a:solidFill>
              <a:latin typeface="Calibri"/>
              <a:cs typeface="Calibri"/>
            </a:endParaRPr>
          </a:p>
        </p:txBody>
      </p:sp>
      <p:grpSp>
        <p:nvGrpSpPr>
          <p:cNvPr id="13" name="object 13"/>
          <p:cNvGrpSpPr/>
          <p:nvPr/>
        </p:nvGrpSpPr>
        <p:grpSpPr>
          <a:xfrm>
            <a:off x="1552702" y="2377186"/>
            <a:ext cx="1889125" cy="989965"/>
            <a:chOff x="28701" y="2377185"/>
            <a:chExt cx="1889125" cy="989965"/>
          </a:xfrm>
        </p:grpSpPr>
        <p:sp>
          <p:nvSpPr>
            <p:cNvPr id="14" name="object 14"/>
            <p:cNvSpPr/>
            <p:nvPr/>
          </p:nvSpPr>
          <p:spPr>
            <a:xfrm>
              <a:off x="54101" y="2402585"/>
              <a:ext cx="1838325" cy="939165"/>
            </a:xfrm>
            <a:custGeom>
              <a:avLst/>
              <a:gdLst/>
              <a:ahLst/>
              <a:cxnLst/>
              <a:rect l="l" t="t" r="r" b="b"/>
              <a:pathLst>
                <a:path w="1838325" h="939164">
                  <a:moveTo>
                    <a:pt x="1837944" y="0"/>
                  </a:moveTo>
                  <a:lnTo>
                    <a:pt x="0" y="0"/>
                  </a:lnTo>
                  <a:lnTo>
                    <a:pt x="0" y="938784"/>
                  </a:lnTo>
                  <a:lnTo>
                    <a:pt x="1837944" y="938784"/>
                  </a:lnTo>
                  <a:lnTo>
                    <a:pt x="1837944" y="0"/>
                  </a:lnTo>
                  <a:close/>
                </a:path>
              </a:pathLst>
            </a:custGeom>
            <a:solidFill>
              <a:srgbClr val="6A6A6A"/>
            </a:solidFill>
          </p:spPr>
          <p:txBody>
            <a:bodyPr wrap="square" lIns="0" tIns="0" rIns="0" bIns="0" rtlCol="0"/>
            <a:lstStyle/>
            <a:p>
              <a:pPr defTabSz="914400">
                <a:defRPr/>
              </a:pPr>
              <a:endParaRPr>
                <a:solidFill>
                  <a:prstClr val="black"/>
                </a:solidFill>
                <a:latin typeface="Calibri"/>
              </a:endParaRPr>
            </a:p>
          </p:txBody>
        </p:sp>
        <p:sp>
          <p:nvSpPr>
            <p:cNvPr id="15" name="object 15"/>
            <p:cNvSpPr/>
            <p:nvPr/>
          </p:nvSpPr>
          <p:spPr>
            <a:xfrm>
              <a:off x="54101" y="2402585"/>
              <a:ext cx="1838325" cy="939165"/>
            </a:xfrm>
            <a:custGeom>
              <a:avLst/>
              <a:gdLst/>
              <a:ahLst/>
              <a:cxnLst/>
              <a:rect l="l" t="t" r="r" b="b"/>
              <a:pathLst>
                <a:path w="1838325" h="939164">
                  <a:moveTo>
                    <a:pt x="0" y="938784"/>
                  </a:moveTo>
                  <a:lnTo>
                    <a:pt x="1837944" y="938784"/>
                  </a:lnTo>
                  <a:lnTo>
                    <a:pt x="1837944" y="0"/>
                  </a:lnTo>
                  <a:lnTo>
                    <a:pt x="0" y="0"/>
                  </a:lnTo>
                  <a:lnTo>
                    <a:pt x="0" y="938784"/>
                  </a:lnTo>
                  <a:close/>
                </a:path>
              </a:pathLst>
            </a:custGeom>
            <a:ln w="50800">
              <a:solidFill>
                <a:srgbClr val="FFFFFF"/>
              </a:solidFill>
            </a:ln>
          </p:spPr>
          <p:txBody>
            <a:bodyPr wrap="square" lIns="0" tIns="0" rIns="0" bIns="0" rtlCol="0"/>
            <a:lstStyle/>
            <a:p>
              <a:pPr defTabSz="914400">
                <a:defRPr/>
              </a:pPr>
              <a:endParaRPr>
                <a:solidFill>
                  <a:prstClr val="black"/>
                </a:solidFill>
                <a:latin typeface="Calibri"/>
              </a:endParaRPr>
            </a:p>
          </p:txBody>
        </p:sp>
      </p:grpSp>
      <p:sp>
        <p:nvSpPr>
          <p:cNvPr id="16" name="object 16"/>
          <p:cNvSpPr txBox="1"/>
          <p:nvPr/>
        </p:nvSpPr>
        <p:spPr>
          <a:xfrm>
            <a:off x="1909063" y="2471421"/>
            <a:ext cx="1172210" cy="774065"/>
          </a:xfrm>
          <a:prstGeom prst="rect">
            <a:avLst/>
          </a:prstGeom>
        </p:spPr>
        <p:txBody>
          <a:bodyPr vert="horz" wrap="square" lIns="0" tIns="13335" rIns="0" bIns="0" rtlCol="0">
            <a:spAutoFit/>
          </a:bodyPr>
          <a:lstStyle/>
          <a:p>
            <a:pPr marL="17145" marR="10795" algn="ctr" defTabSz="914400">
              <a:spcBef>
                <a:spcPts val="105"/>
              </a:spcBef>
              <a:defRPr/>
            </a:pPr>
            <a:r>
              <a:rPr sz="1100" b="1">
                <a:solidFill>
                  <a:srgbClr val="FFFFFF"/>
                </a:solidFill>
                <a:latin typeface="Calibri"/>
                <a:cs typeface="Calibri"/>
              </a:rPr>
              <a:t>F</a:t>
            </a:r>
            <a:r>
              <a:rPr sz="1100" b="1" spc="-10">
                <a:solidFill>
                  <a:srgbClr val="FFFFFF"/>
                </a:solidFill>
                <a:latin typeface="Calibri"/>
                <a:cs typeface="Calibri"/>
              </a:rPr>
              <a:t>o</a:t>
            </a:r>
            <a:r>
              <a:rPr sz="1100" b="1">
                <a:solidFill>
                  <a:srgbClr val="FFFFFF"/>
                </a:solidFill>
                <a:latin typeface="Calibri"/>
                <a:cs typeface="Calibri"/>
              </a:rPr>
              <a:t>ster</a:t>
            </a:r>
            <a:r>
              <a:rPr sz="1100" b="1" spc="5">
                <a:solidFill>
                  <a:srgbClr val="FFFFFF"/>
                </a:solidFill>
                <a:latin typeface="Calibri"/>
                <a:cs typeface="Calibri"/>
              </a:rPr>
              <a:t>i</a:t>
            </a:r>
            <a:r>
              <a:rPr sz="1100" b="1" spc="-5">
                <a:solidFill>
                  <a:srgbClr val="FFFFFF"/>
                </a:solidFill>
                <a:latin typeface="Calibri"/>
                <a:cs typeface="Calibri"/>
              </a:rPr>
              <a:t>n</a:t>
            </a:r>
            <a:r>
              <a:rPr sz="1100" b="1">
                <a:solidFill>
                  <a:srgbClr val="FFFFFF"/>
                </a:solidFill>
                <a:latin typeface="Calibri"/>
                <a:cs typeface="Calibri"/>
              </a:rPr>
              <a:t>g</a:t>
            </a:r>
            <a:r>
              <a:rPr sz="1100" b="1" spc="-20">
                <a:solidFill>
                  <a:srgbClr val="FFFFFF"/>
                </a:solidFill>
                <a:latin typeface="Calibri"/>
                <a:cs typeface="Calibri"/>
              </a:rPr>
              <a:t> </a:t>
            </a:r>
            <a:r>
              <a:rPr sz="1100" b="1">
                <a:solidFill>
                  <a:srgbClr val="FFFFFF"/>
                </a:solidFill>
                <a:latin typeface="Calibri"/>
                <a:cs typeface="Calibri"/>
              </a:rPr>
              <a:t>A</a:t>
            </a:r>
            <a:r>
              <a:rPr sz="1100" b="1" spc="5">
                <a:solidFill>
                  <a:srgbClr val="FFFFFF"/>
                </a:solidFill>
                <a:latin typeface="Calibri"/>
                <a:cs typeface="Calibri"/>
              </a:rPr>
              <a:t>c</a:t>
            </a:r>
            <a:r>
              <a:rPr sz="1100" b="1" spc="-10">
                <a:solidFill>
                  <a:srgbClr val="FFFFFF"/>
                </a:solidFill>
                <a:latin typeface="Calibri"/>
                <a:cs typeface="Calibri"/>
              </a:rPr>
              <a:t>a</a:t>
            </a:r>
            <a:r>
              <a:rPr sz="1100" b="1" spc="-5">
                <a:solidFill>
                  <a:srgbClr val="FFFFFF"/>
                </a:solidFill>
                <a:latin typeface="Calibri"/>
                <a:cs typeface="Calibri"/>
              </a:rPr>
              <a:t>dem</a:t>
            </a:r>
            <a:r>
              <a:rPr sz="1100" b="1" spc="5">
                <a:solidFill>
                  <a:srgbClr val="FFFFFF"/>
                </a:solidFill>
                <a:latin typeface="Calibri"/>
                <a:cs typeface="Calibri"/>
              </a:rPr>
              <a:t>i</a:t>
            </a:r>
            <a:r>
              <a:rPr sz="1100" b="1">
                <a:solidFill>
                  <a:srgbClr val="FFFFFF"/>
                </a:solidFill>
                <a:latin typeface="Calibri"/>
                <a:cs typeface="Calibri"/>
              </a:rPr>
              <a:t>c  Excellence </a:t>
            </a:r>
            <a:r>
              <a:rPr sz="1100" b="1" spc="-5">
                <a:solidFill>
                  <a:srgbClr val="FFFFFF"/>
                </a:solidFill>
                <a:latin typeface="Calibri"/>
                <a:cs typeface="Calibri"/>
              </a:rPr>
              <a:t>for </a:t>
            </a:r>
            <a:r>
              <a:rPr sz="1100" b="1">
                <a:solidFill>
                  <a:srgbClr val="FFFFFF"/>
                </a:solidFill>
                <a:latin typeface="Calibri"/>
                <a:cs typeface="Calibri"/>
              </a:rPr>
              <a:t>All </a:t>
            </a:r>
            <a:r>
              <a:rPr sz="1100" b="1" spc="5">
                <a:solidFill>
                  <a:srgbClr val="FFFFFF"/>
                </a:solidFill>
                <a:latin typeface="Calibri"/>
                <a:cs typeface="Calibri"/>
              </a:rPr>
              <a:t> </a:t>
            </a:r>
            <a:r>
              <a:rPr sz="900" spc="-5">
                <a:solidFill>
                  <a:srgbClr val="FFFFFF"/>
                </a:solidFill>
                <a:latin typeface="Calibri"/>
                <a:cs typeface="Calibri"/>
              </a:rPr>
              <a:t>Data</a:t>
            </a:r>
            <a:endParaRPr sz="900">
              <a:solidFill>
                <a:prstClr val="black"/>
              </a:solidFill>
              <a:latin typeface="Calibri"/>
              <a:cs typeface="Calibri"/>
            </a:endParaRPr>
          </a:p>
          <a:p>
            <a:pPr marL="12700" marR="5080" algn="ctr" defTabSz="914400">
              <a:spcBef>
                <a:spcPts val="5"/>
              </a:spcBef>
              <a:defRPr/>
            </a:pPr>
            <a:r>
              <a:rPr sz="900" spc="-5">
                <a:solidFill>
                  <a:srgbClr val="FFFFFF"/>
                </a:solidFill>
                <a:latin typeface="Calibri"/>
                <a:cs typeface="Calibri"/>
              </a:rPr>
              <a:t>Curriculum </a:t>
            </a:r>
            <a:r>
              <a:rPr sz="900">
                <a:solidFill>
                  <a:srgbClr val="FFFFFF"/>
                </a:solidFill>
                <a:latin typeface="Calibri"/>
                <a:cs typeface="Calibri"/>
              </a:rPr>
              <a:t>&amp; </a:t>
            </a:r>
            <a:r>
              <a:rPr sz="900" spc="-5">
                <a:solidFill>
                  <a:srgbClr val="FFFFFF"/>
                </a:solidFill>
                <a:latin typeface="Calibri"/>
                <a:cs typeface="Calibri"/>
              </a:rPr>
              <a:t>Instruction </a:t>
            </a:r>
            <a:r>
              <a:rPr sz="900" spc="-195">
                <a:solidFill>
                  <a:srgbClr val="FFFFFF"/>
                </a:solidFill>
                <a:latin typeface="Calibri"/>
                <a:cs typeface="Calibri"/>
              </a:rPr>
              <a:t> </a:t>
            </a:r>
            <a:r>
              <a:rPr sz="900" spc="-5">
                <a:solidFill>
                  <a:srgbClr val="FFFFFF"/>
                </a:solidFill>
                <a:latin typeface="Calibri"/>
                <a:cs typeface="Calibri"/>
              </a:rPr>
              <a:t>Signature</a:t>
            </a:r>
            <a:r>
              <a:rPr sz="900" spc="5">
                <a:solidFill>
                  <a:srgbClr val="FFFFFF"/>
                </a:solidFill>
                <a:latin typeface="Calibri"/>
                <a:cs typeface="Calibri"/>
              </a:rPr>
              <a:t> </a:t>
            </a:r>
            <a:r>
              <a:rPr sz="900">
                <a:solidFill>
                  <a:srgbClr val="FFFFFF"/>
                </a:solidFill>
                <a:latin typeface="Calibri"/>
                <a:cs typeface="Calibri"/>
              </a:rPr>
              <a:t>Program</a:t>
            </a:r>
            <a:endParaRPr sz="900">
              <a:solidFill>
                <a:prstClr val="black"/>
              </a:solidFill>
              <a:latin typeface="Calibri"/>
              <a:cs typeface="Calibri"/>
            </a:endParaRPr>
          </a:p>
        </p:txBody>
      </p:sp>
      <p:grpSp>
        <p:nvGrpSpPr>
          <p:cNvPr id="17" name="object 17"/>
          <p:cNvGrpSpPr/>
          <p:nvPr/>
        </p:nvGrpSpPr>
        <p:grpSpPr>
          <a:xfrm>
            <a:off x="1552702" y="3591815"/>
            <a:ext cx="1889125" cy="831215"/>
            <a:chOff x="28701" y="3591814"/>
            <a:chExt cx="1889125" cy="831215"/>
          </a:xfrm>
        </p:grpSpPr>
        <p:sp>
          <p:nvSpPr>
            <p:cNvPr id="18" name="object 18"/>
            <p:cNvSpPr/>
            <p:nvPr/>
          </p:nvSpPr>
          <p:spPr>
            <a:xfrm>
              <a:off x="54101" y="3617214"/>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006EA9"/>
            </a:solidFill>
          </p:spPr>
          <p:txBody>
            <a:bodyPr wrap="square" lIns="0" tIns="0" rIns="0" bIns="0" rtlCol="0"/>
            <a:lstStyle/>
            <a:p>
              <a:pPr defTabSz="914400">
                <a:defRPr/>
              </a:pPr>
              <a:endParaRPr>
                <a:solidFill>
                  <a:prstClr val="black"/>
                </a:solidFill>
                <a:latin typeface="Calibri"/>
              </a:endParaRPr>
            </a:p>
          </p:txBody>
        </p:sp>
        <p:sp>
          <p:nvSpPr>
            <p:cNvPr id="19" name="object 19"/>
            <p:cNvSpPr/>
            <p:nvPr/>
          </p:nvSpPr>
          <p:spPr>
            <a:xfrm>
              <a:off x="54101" y="3617214"/>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800">
              <a:solidFill>
                <a:srgbClr val="FFFFFF"/>
              </a:solidFill>
            </a:ln>
          </p:spPr>
          <p:txBody>
            <a:bodyPr wrap="square" lIns="0" tIns="0" rIns="0" bIns="0" rtlCol="0"/>
            <a:lstStyle/>
            <a:p>
              <a:pPr defTabSz="914400">
                <a:defRPr/>
              </a:pPr>
              <a:endParaRPr>
                <a:solidFill>
                  <a:prstClr val="black"/>
                </a:solidFill>
                <a:latin typeface="Calibri"/>
              </a:endParaRPr>
            </a:p>
          </p:txBody>
        </p:sp>
      </p:grpSp>
      <p:grpSp>
        <p:nvGrpSpPr>
          <p:cNvPr id="20" name="object 20"/>
          <p:cNvGrpSpPr/>
          <p:nvPr/>
        </p:nvGrpSpPr>
        <p:grpSpPr>
          <a:xfrm>
            <a:off x="1552702" y="4618991"/>
            <a:ext cx="1889125" cy="831215"/>
            <a:chOff x="28701" y="4618990"/>
            <a:chExt cx="1889125" cy="831215"/>
          </a:xfrm>
        </p:grpSpPr>
        <p:sp>
          <p:nvSpPr>
            <p:cNvPr id="21" name="object 21"/>
            <p:cNvSpPr/>
            <p:nvPr/>
          </p:nvSpPr>
          <p:spPr>
            <a:xfrm>
              <a:off x="54101" y="4644390"/>
              <a:ext cx="1838325" cy="780415"/>
            </a:xfrm>
            <a:custGeom>
              <a:avLst/>
              <a:gdLst/>
              <a:ahLst/>
              <a:cxnLst/>
              <a:rect l="l" t="t" r="r" b="b"/>
              <a:pathLst>
                <a:path w="1838325" h="780414">
                  <a:moveTo>
                    <a:pt x="1837944" y="0"/>
                  </a:moveTo>
                  <a:lnTo>
                    <a:pt x="0" y="0"/>
                  </a:lnTo>
                  <a:lnTo>
                    <a:pt x="0" y="780288"/>
                  </a:lnTo>
                  <a:lnTo>
                    <a:pt x="1837944" y="780288"/>
                  </a:lnTo>
                  <a:lnTo>
                    <a:pt x="1837944" y="0"/>
                  </a:lnTo>
                  <a:close/>
                </a:path>
              </a:pathLst>
            </a:custGeom>
            <a:solidFill>
              <a:srgbClr val="DF6A35"/>
            </a:solidFill>
          </p:spPr>
          <p:txBody>
            <a:bodyPr wrap="square" lIns="0" tIns="0" rIns="0" bIns="0" rtlCol="0"/>
            <a:lstStyle/>
            <a:p>
              <a:pPr defTabSz="914400">
                <a:defRPr/>
              </a:pPr>
              <a:endParaRPr>
                <a:solidFill>
                  <a:prstClr val="black"/>
                </a:solidFill>
                <a:latin typeface="Calibri"/>
              </a:endParaRPr>
            </a:p>
          </p:txBody>
        </p:sp>
        <p:sp>
          <p:nvSpPr>
            <p:cNvPr id="22" name="object 22"/>
            <p:cNvSpPr/>
            <p:nvPr/>
          </p:nvSpPr>
          <p:spPr>
            <a:xfrm>
              <a:off x="54101" y="4644390"/>
              <a:ext cx="1838325" cy="780415"/>
            </a:xfrm>
            <a:custGeom>
              <a:avLst/>
              <a:gdLst/>
              <a:ahLst/>
              <a:cxnLst/>
              <a:rect l="l" t="t" r="r" b="b"/>
              <a:pathLst>
                <a:path w="1838325" h="780414">
                  <a:moveTo>
                    <a:pt x="0" y="780288"/>
                  </a:moveTo>
                  <a:lnTo>
                    <a:pt x="1837944" y="780288"/>
                  </a:lnTo>
                  <a:lnTo>
                    <a:pt x="1837944" y="0"/>
                  </a:lnTo>
                  <a:lnTo>
                    <a:pt x="0" y="0"/>
                  </a:lnTo>
                  <a:lnTo>
                    <a:pt x="0" y="780288"/>
                  </a:lnTo>
                  <a:close/>
                </a:path>
              </a:pathLst>
            </a:custGeom>
            <a:ln w="50799">
              <a:solidFill>
                <a:srgbClr val="FFFFFF"/>
              </a:solidFill>
            </a:ln>
          </p:spPr>
          <p:txBody>
            <a:bodyPr wrap="square" lIns="0" tIns="0" rIns="0" bIns="0" rtlCol="0"/>
            <a:lstStyle/>
            <a:p>
              <a:pPr defTabSz="914400">
                <a:defRPr/>
              </a:pPr>
              <a:endParaRPr>
                <a:solidFill>
                  <a:prstClr val="black"/>
                </a:solidFill>
                <a:latin typeface="Calibri"/>
              </a:endParaRPr>
            </a:p>
          </p:txBody>
        </p:sp>
      </p:grpSp>
      <p:sp>
        <p:nvSpPr>
          <p:cNvPr id="23" name="object 23"/>
          <p:cNvSpPr txBox="1"/>
          <p:nvPr/>
        </p:nvSpPr>
        <p:spPr>
          <a:xfrm>
            <a:off x="1675892" y="3686682"/>
            <a:ext cx="1638300" cy="1694814"/>
          </a:xfrm>
          <a:prstGeom prst="rect">
            <a:avLst/>
          </a:prstGeom>
        </p:spPr>
        <p:txBody>
          <a:bodyPr vert="horz" wrap="square" lIns="0" tIns="12700" rIns="0" bIns="0" rtlCol="0">
            <a:spAutoFit/>
          </a:bodyPr>
          <a:lstStyle/>
          <a:p>
            <a:pPr marL="169545" marR="164465" algn="ctr" defTabSz="914400">
              <a:spcBef>
                <a:spcPts val="100"/>
              </a:spcBef>
              <a:defRPr/>
            </a:pPr>
            <a:r>
              <a:rPr sz="1200" b="1">
                <a:solidFill>
                  <a:srgbClr val="FFFFFF"/>
                </a:solidFill>
                <a:latin typeface="Calibri"/>
                <a:cs typeface="Calibri"/>
              </a:rPr>
              <a:t>Building</a:t>
            </a:r>
            <a:r>
              <a:rPr sz="1200" b="1" spc="-15">
                <a:solidFill>
                  <a:srgbClr val="FFFFFF"/>
                </a:solidFill>
                <a:latin typeface="Calibri"/>
                <a:cs typeface="Calibri"/>
              </a:rPr>
              <a:t> </a:t>
            </a:r>
            <a:r>
              <a:rPr sz="1200" b="1">
                <a:solidFill>
                  <a:srgbClr val="FFFFFF"/>
                </a:solidFill>
                <a:latin typeface="Calibri"/>
                <a:cs typeface="Calibri"/>
              </a:rPr>
              <a:t>a</a:t>
            </a:r>
            <a:r>
              <a:rPr sz="1200" b="1" spc="-40">
                <a:solidFill>
                  <a:srgbClr val="FFFFFF"/>
                </a:solidFill>
                <a:latin typeface="Calibri"/>
                <a:cs typeface="Calibri"/>
              </a:rPr>
              <a:t> </a:t>
            </a:r>
            <a:r>
              <a:rPr sz="1200" b="1">
                <a:solidFill>
                  <a:srgbClr val="FFFFFF"/>
                </a:solidFill>
                <a:latin typeface="Calibri"/>
                <a:cs typeface="Calibri"/>
              </a:rPr>
              <a:t>Culture</a:t>
            </a:r>
            <a:r>
              <a:rPr sz="1200" b="1" spc="-35">
                <a:solidFill>
                  <a:srgbClr val="FFFFFF"/>
                </a:solidFill>
                <a:latin typeface="Calibri"/>
                <a:cs typeface="Calibri"/>
              </a:rPr>
              <a:t> </a:t>
            </a:r>
            <a:r>
              <a:rPr sz="1200" b="1">
                <a:solidFill>
                  <a:srgbClr val="FFFFFF"/>
                </a:solidFill>
                <a:latin typeface="Calibri"/>
                <a:cs typeface="Calibri"/>
              </a:rPr>
              <a:t>of </a:t>
            </a:r>
            <a:r>
              <a:rPr sz="1200" b="1" spc="-254">
                <a:solidFill>
                  <a:srgbClr val="FFFFFF"/>
                </a:solidFill>
                <a:latin typeface="Calibri"/>
                <a:cs typeface="Calibri"/>
              </a:rPr>
              <a:t> </a:t>
            </a:r>
            <a:r>
              <a:rPr sz="1200" b="1" spc="-5">
                <a:solidFill>
                  <a:srgbClr val="FFFFFF"/>
                </a:solidFill>
                <a:latin typeface="Calibri"/>
                <a:cs typeface="Calibri"/>
              </a:rPr>
              <a:t>Student</a:t>
            </a:r>
            <a:r>
              <a:rPr sz="1200" b="1" spc="-15">
                <a:solidFill>
                  <a:srgbClr val="FFFFFF"/>
                </a:solidFill>
                <a:latin typeface="Calibri"/>
                <a:cs typeface="Calibri"/>
              </a:rPr>
              <a:t> </a:t>
            </a:r>
            <a:r>
              <a:rPr sz="1200" b="1">
                <a:solidFill>
                  <a:srgbClr val="FFFFFF"/>
                </a:solidFill>
                <a:latin typeface="Calibri"/>
                <a:cs typeface="Calibri"/>
              </a:rPr>
              <a:t>Support</a:t>
            </a:r>
            <a:endParaRPr sz="1200">
              <a:solidFill>
                <a:prstClr val="black"/>
              </a:solidFill>
              <a:latin typeface="Calibri"/>
              <a:cs typeface="Calibri"/>
            </a:endParaRPr>
          </a:p>
          <a:p>
            <a:pPr marL="184785" marR="175895" algn="ctr" defTabSz="914400">
              <a:spcBef>
                <a:spcPts val="10"/>
              </a:spcBef>
              <a:defRPr/>
            </a:pPr>
            <a:r>
              <a:rPr sz="900" spc="-5">
                <a:solidFill>
                  <a:srgbClr val="FFFFFF"/>
                </a:solidFill>
                <a:latin typeface="Calibri"/>
                <a:cs typeface="Calibri"/>
              </a:rPr>
              <a:t>Whole Child </a:t>
            </a:r>
            <a:r>
              <a:rPr sz="900">
                <a:solidFill>
                  <a:srgbClr val="FFFFFF"/>
                </a:solidFill>
                <a:latin typeface="Calibri"/>
                <a:cs typeface="Calibri"/>
              </a:rPr>
              <a:t>&amp; </a:t>
            </a:r>
            <a:r>
              <a:rPr sz="900" spc="-5">
                <a:solidFill>
                  <a:srgbClr val="FFFFFF"/>
                </a:solidFill>
                <a:latin typeface="Calibri"/>
                <a:cs typeface="Calibri"/>
              </a:rPr>
              <a:t>Intervention </a:t>
            </a:r>
            <a:r>
              <a:rPr sz="900" spc="-190">
                <a:solidFill>
                  <a:srgbClr val="FFFFFF"/>
                </a:solidFill>
                <a:latin typeface="Calibri"/>
                <a:cs typeface="Calibri"/>
              </a:rPr>
              <a:t> </a:t>
            </a:r>
            <a:r>
              <a:rPr sz="900" spc="-5">
                <a:solidFill>
                  <a:srgbClr val="FFFFFF"/>
                </a:solidFill>
                <a:latin typeface="Calibri"/>
                <a:cs typeface="Calibri"/>
              </a:rPr>
              <a:t>Personalized</a:t>
            </a:r>
            <a:r>
              <a:rPr sz="900">
                <a:solidFill>
                  <a:srgbClr val="FFFFFF"/>
                </a:solidFill>
                <a:latin typeface="Calibri"/>
                <a:cs typeface="Calibri"/>
              </a:rPr>
              <a:t> </a:t>
            </a:r>
            <a:r>
              <a:rPr sz="900" spc="-5">
                <a:solidFill>
                  <a:srgbClr val="FFFFFF"/>
                </a:solidFill>
                <a:latin typeface="Calibri"/>
                <a:cs typeface="Calibri"/>
              </a:rPr>
              <a:t>Learning</a:t>
            </a:r>
            <a:endParaRPr sz="900">
              <a:solidFill>
                <a:prstClr val="black"/>
              </a:solidFill>
              <a:latin typeface="Calibri"/>
              <a:cs typeface="Calibri"/>
            </a:endParaRPr>
          </a:p>
          <a:p>
            <a:pPr defTabSz="914400">
              <a:defRPr/>
            </a:pPr>
            <a:endParaRPr sz="900">
              <a:solidFill>
                <a:prstClr val="black"/>
              </a:solidFill>
              <a:latin typeface="Calibri"/>
              <a:cs typeface="Calibri"/>
            </a:endParaRPr>
          </a:p>
          <a:p>
            <a:pPr defTabSz="914400">
              <a:defRPr/>
            </a:pPr>
            <a:endParaRPr sz="900">
              <a:solidFill>
                <a:prstClr val="black"/>
              </a:solidFill>
              <a:latin typeface="Calibri"/>
              <a:cs typeface="Calibri"/>
            </a:endParaRPr>
          </a:p>
          <a:p>
            <a:pPr defTabSz="914400">
              <a:spcBef>
                <a:spcPts val="50"/>
              </a:spcBef>
              <a:defRPr/>
            </a:pPr>
            <a:endParaRPr sz="650">
              <a:solidFill>
                <a:prstClr val="black"/>
              </a:solidFill>
              <a:latin typeface="Calibri"/>
              <a:cs typeface="Calibri"/>
            </a:endParaRPr>
          </a:p>
          <a:p>
            <a:pPr marL="12700" marR="5080" algn="ctr" defTabSz="914400">
              <a:defRPr/>
            </a:pPr>
            <a:r>
              <a:rPr sz="1200" b="1">
                <a:solidFill>
                  <a:srgbClr val="FFFFFF"/>
                </a:solidFill>
                <a:latin typeface="Calibri"/>
                <a:cs typeface="Calibri"/>
              </a:rPr>
              <a:t>Equipping &amp; </a:t>
            </a:r>
            <a:r>
              <a:rPr sz="1200" b="1" spc="-5">
                <a:solidFill>
                  <a:srgbClr val="FFFFFF"/>
                </a:solidFill>
                <a:latin typeface="Calibri"/>
                <a:cs typeface="Calibri"/>
              </a:rPr>
              <a:t>Empowering </a:t>
            </a:r>
            <a:r>
              <a:rPr sz="1200" b="1" spc="-260">
                <a:solidFill>
                  <a:srgbClr val="FFFFFF"/>
                </a:solidFill>
                <a:latin typeface="Calibri"/>
                <a:cs typeface="Calibri"/>
              </a:rPr>
              <a:t> </a:t>
            </a:r>
            <a:r>
              <a:rPr sz="1200" b="1" spc="-5">
                <a:solidFill>
                  <a:srgbClr val="FFFFFF"/>
                </a:solidFill>
                <a:latin typeface="Calibri"/>
                <a:cs typeface="Calibri"/>
              </a:rPr>
              <a:t>Leaders </a:t>
            </a:r>
            <a:r>
              <a:rPr sz="1200" b="1">
                <a:solidFill>
                  <a:srgbClr val="FFFFFF"/>
                </a:solidFill>
                <a:latin typeface="Calibri"/>
                <a:cs typeface="Calibri"/>
              </a:rPr>
              <a:t>&amp;</a:t>
            </a:r>
            <a:r>
              <a:rPr sz="1200" b="1" spc="-10">
                <a:solidFill>
                  <a:srgbClr val="FFFFFF"/>
                </a:solidFill>
                <a:latin typeface="Calibri"/>
                <a:cs typeface="Calibri"/>
              </a:rPr>
              <a:t> </a:t>
            </a:r>
            <a:r>
              <a:rPr sz="1200" b="1" spc="-5">
                <a:solidFill>
                  <a:srgbClr val="FFFFFF"/>
                </a:solidFill>
                <a:latin typeface="Calibri"/>
                <a:cs typeface="Calibri"/>
              </a:rPr>
              <a:t>Staff</a:t>
            </a:r>
            <a:endParaRPr sz="1200">
              <a:solidFill>
                <a:prstClr val="black"/>
              </a:solidFill>
              <a:latin typeface="Calibri"/>
              <a:cs typeface="Calibri"/>
            </a:endParaRPr>
          </a:p>
          <a:p>
            <a:pPr marL="212090" marR="32384" indent="1270" algn="ctr" defTabSz="914400">
              <a:spcBef>
                <a:spcPts val="15"/>
              </a:spcBef>
              <a:defRPr/>
            </a:pPr>
            <a:r>
              <a:rPr sz="900" spc="-5">
                <a:solidFill>
                  <a:srgbClr val="FFFFFF"/>
                </a:solidFill>
                <a:latin typeface="Calibri"/>
                <a:cs typeface="Calibri"/>
              </a:rPr>
              <a:t>Strategic Staff Support </a:t>
            </a:r>
            <a:r>
              <a:rPr sz="900">
                <a:solidFill>
                  <a:srgbClr val="FFFFFF"/>
                </a:solidFill>
                <a:latin typeface="Calibri"/>
                <a:cs typeface="Calibri"/>
              </a:rPr>
              <a:t> </a:t>
            </a:r>
            <a:r>
              <a:rPr sz="900" spc="-5">
                <a:solidFill>
                  <a:srgbClr val="FFFFFF"/>
                </a:solidFill>
                <a:latin typeface="Calibri"/>
                <a:cs typeface="Calibri"/>
              </a:rPr>
              <a:t>Equitable</a:t>
            </a:r>
            <a:r>
              <a:rPr sz="900">
                <a:solidFill>
                  <a:srgbClr val="FFFFFF"/>
                </a:solidFill>
                <a:latin typeface="Calibri"/>
                <a:cs typeface="Calibri"/>
              </a:rPr>
              <a:t> </a:t>
            </a:r>
            <a:r>
              <a:rPr sz="900" spc="-5">
                <a:solidFill>
                  <a:srgbClr val="FFFFFF"/>
                </a:solidFill>
                <a:latin typeface="Calibri"/>
                <a:cs typeface="Calibri"/>
              </a:rPr>
              <a:t>Resource</a:t>
            </a:r>
            <a:r>
              <a:rPr sz="900" spc="-20">
                <a:solidFill>
                  <a:srgbClr val="FFFFFF"/>
                </a:solidFill>
                <a:latin typeface="Calibri"/>
                <a:cs typeface="Calibri"/>
              </a:rPr>
              <a:t> </a:t>
            </a:r>
            <a:r>
              <a:rPr sz="900" spc="-5">
                <a:solidFill>
                  <a:srgbClr val="FFFFFF"/>
                </a:solidFill>
                <a:latin typeface="Calibri"/>
                <a:cs typeface="Calibri"/>
              </a:rPr>
              <a:t>Allocation</a:t>
            </a:r>
            <a:endParaRPr sz="900">
              <a:solidFill>
                <a:prstClr val="black"/>
              </a:solidFill>
              <a:latin typeface="Calibri"/>
              <a:cs typeface="Calibri"/>
            </a:endParaRPr>
          </a:p>
        </p:txBody>
      </p:sp>
      <p:grpSp>
        <p:nvGrpSpPr>
          <p:cNvPr id="24" name="object 24"/>
          <p:cNvGrpSpPr/>
          <p:nvPr/>
        </p:nvGrpSpPr>
        <p:grpSpPr>
          <a:xfrm>
            <a:off x="1552702" y="5655310"/>
            <a:ext cx="1889125" cy="831215"/>
            <a:chOff x="28701" y="5655309"/>
            <a:chExt cx="1889125" cy="831215"/>
          </a:xfrm>
        </p:grpSpPr>
        <p:sp>
          <p:nvSpPr>
            <p:cNvPr id="25" name="object 25"/>
            <p:cNvSpPr/>
            <p:nvPr/>
          </p:nvSpPr>
          <p:spPr>
            <a:xfrm>
              <a:off x="54101" y="5680709"/>
              <a:ext cx="1838325" cy="780415"/>
            </a:xfrm>
            <a:custGeom>
              <a:avLst/>
              <a:gdLst/>
              <a:ahLst/>
              <a:cxnLst/>
              <a:rect l="l" t="t" r="r" b="b"/>
              <a:pathLst>
                <a:path w="1838325" h="780414">
                  <a:moveTo>
                    <a:pt x="1837944" y="0"/>
                  </a:moveTo>
                  <a:lnTo>
                    <a:pt x="0" y="0"/>
                  </a:lnTo>
                  <a:lnTo>
                    <a:pt x="0" y="780287"/>
                  </a:lnTo>
                  <a:lnTo>
                    <a:pt x="1837944" y="780287"/>
                  </a:lnTo>
                  <a:lnTo>
                    <a:pt x="1837944" y="0"/>
                  </a:lnTo>
                  <a:close/>
                </a:path>
              </a:pathLst>
            </a:custGeom>
            <a:solidFill>
              <a:srgbClr val="BE9000"/>
            </a:solidFill>
          </p:spPr>
          <p:txBody>
            <a:bodyPr wrap="square" lIns="0" tIns="0" rIns="0" bIns="0" rtlCol="0"/>
            <a:lstStyle/>
            <a:p>
              <a:pPr defTabSz="914400">
                <a:defRPr/>
              </a:pPr>
              <a:endParaRPr>
                <a:solidFill>
                  <a:prstClr val="black"/>
                </a:solidFill>
                <a:latin typeface="Calibri"/>
              </a:endParaRPr>
            </a:p>
          </p:txBody>
        </p:sp>
        <p:sp>
          <p:nvSpPr>
            <p:cNvPr id="26" name="object 26"/>
            <p:cNvSpPr/>
            <p:nvPr/>
          </p:nvSpPr>
          <p:spPr>
            <a:xfrm>
              <a:off x="54101" y="5680709"/>
              <a:ext cx="1838325" cy="780415"/>
            </a:xfrm>
            <a:custGeom>
              <a:avLst/>
              <a:gdLst/>
              <a:ahLst/>
              <a:cxnLst/>
              <a:rect l="l" t="t" r="r" b="b"/>
              <a:pathLst>
                <a:path w="1838325" h="780414">
                  <a:moveTo>
                    <a:pt x="0" y="780287"/>
                  </a:moveTo>
                  <a:lnTo>
                    <a:pt x="1837944" y="780287"/>
                  </a:lnTo>
                  <a:lnTo>
                    <a:pt x="1837944" y="0"/>
                  </a:lnTo>
                  <a:lnTo>
                    <a:pt x="0" y="0"/>
                  </a:lnTo>
                  <a:lnTo>
                    <a:pt x="0" y="780287"/>
                  </a:lnTo>
                  <a:close/>
                </a:path>
              </a:pathLst>
            </a:custGeom>
            <a:ln w="50800">
              <a:solidFill>
                <a:srgbClr val="FFFFFF"/>
              </a:solidFill>
            </a:ln>
          </p:spPr>
          <p:txBody>
            <a:bodyPr wrap="square" lIns="0" tIns="0" rIns="0" bIns="0" rtlCol="0"/>
            <a:lstStyle/>
            <a:p>
              <a:pPr defTabSz="914400">
                <a:defRPr/>
              </a:pPr>
              <a:endParaRPr>
                <a:solidFill>
                  <a:prstClr val="black"/>
                </a:solidFill>
                <a:latin typeface="Calibri"/>
              </a:endParaRPr>
            </a:p>
          </p:txBody>
        </p:sp>
      </p:grpSp>
      <p:sp>
        <p:nvSpPr>
          <p:cNvPr id="27" name="object 27"/>
          <p:cNvSpPr txBox="1"/>
          <p:nvPr/>
        </p:nvSpPr>
        <p:spPr>
          <a:xfrm>
            <a:off x="1832863" y="5751678"/>
            <a:ext cx="1454150" cy="667385"/>
          </a:xfrm>
          <a:prstGeom prst="rect">
            <a:avLst/>
          </a:prstGeom>
        </p:spPr>
        <p:txBody>
          <a:bodyPr vert="horz" wrap="square" lIns="0" tIns="12700" rIns="0" bIns="0" rtlCol="0">
            <a:spAutoFit/>
          </a:bodyPr>
          <a:lstStyle/>
          <a:p>
            <a:pPr marL="180340" marR="136525" indent="-167640" defTabSz="914400">
              <a:spcBef>
                <a:spcPts val="100"/>
              </a:spcBef>
              <a:defRPr/>
            </a:pPr>
            <a:r>
              <a:rPr sz="1200" b="1" spc="-5">
                <a:solidFill>
                  <a:srgbClr val="FFFFFF"/>
                </a:solidFill>
                <a:latin typeface="Calibri"/>
                <a:cs typeface="Calibri"/>
              </a:rPr>
              <a:t>Creating</a:t>
            </a:r>
            <a:r>
              <a:rPr sz="1200" b="1" spc="-25">
                <a:solidFill>
                  <a:srgbClr val="FFFFFF"/>
                </a:solidFill>
                <a:latin typeface="Calibri"/>
                <a:cs typeface="Calibri"/>
              </a:rPr>
              <a:t> </a:t>
            </a:r>
            <a:r>
              <a:rPr sz="1200" b="1">
                <a:solidFill>
                  <a:srgbClr val="FFFFFF"/>
                </a:solidFill>
                <a:latin typeface="Calibri"/>
                <a:cs typeface="Calibri"/>
              </a:rPr>
              <a:t>a</a:t>
            </a:r>
            <a:r>
              <a:rPr sz="1200" b="1" spc="-20">
                <a:solidFill>
                  <a:srgbClr val="FFFFFF"/>
                </a:solidFill>
                <a:latin typeface="Calibri"/>
                <a:cs typeface="Calibri"/>
              </a:rPr>
              <a:t> </a:t>
            </a:r>
            <a:r>
              <a:rPr sz="1200" b="1" spc="-5">
                <a:solidFill>
                  <a:srgbClr val="FFFFFF"/>
                </a:solidFill>
                <a:latin typeface="Calibri"/>
                <a:cs typeface="Calibri"/>
              </a:rPr>
              <a:t>System</a:t>
            </a:r>
            <a:r>
              <a:rPr sz="1200" b="1" spc="-30">
                <a:solidFill>
                  <a:srgbClr val="FFFFFF"/>
                </a:solidFill>
                <a:latin typeface="Calibri"/>
                <a:cs typeface="Calibri"/>
              </a:rPr>
              <a:t> </a:t>
            </a:r>
            <a:r>
              <a:rPr sz="1200" b="1">
                <a:solidFill>
                  <a:srgbClr val="FFFFFF"/>
                </a:solidFill>
                <a:latin typeface="Calibri"/>
                <a:cs typeface="Calibri"/>
              </a:rPr>
              <a:t>of </a:t>
            </a:r>
            <a:r>
              <a:rPr sz="1200" b="1" spc="-254">
                <a:solidFill>
                  <a:srgbClr val="FFFFFF"/>
                </a:solidFill>
                <a:latin typeface="Calibri"/>
                <a:cs typeface="Calibri"/>
              </a:rPr>
              <a:t> </a:t>
            </a:r>
            <a:r>
              <a:rPr sz="1200" b="1">
                <a:solidFill>
                  <a:srgbClr val="FFFFFF"/>
                </a:solidFill>
                <a:latin typeface="Calibri"/>
                <a:cs typeface="Calibri"/>
              </a:rPr>
              <a:t>School</a:t>
            </a:r>
            <a:r>
              <a:rPr sz="1200" b="1" spc="-10">
                <a:solidFill>
                  <a:srgbClr val="FFFFFF"/>
                </a:solidFill>
                <a:latin typeface="Calibri"/>
                <a:cs typeface="Calibri"/>
              </a:rPr>
              <a:t> </a:t>
            </a:r>
            <a:r>
              <a:rPr sz="1200" b="1">
                <a:solidFill>
                  <a:srgbClr val="FFFFFF"/>
                </a:solidFill>
                <a:latin typeface="Calibri"/>
                <a:cs typeface="Calibri"/>
              </a:rPr>
              <a:t>Support</a:t>
            </a:r>
            <a:endParaRPr sz="1200">
              <a:solidFill>
                <a:prstClr val="black"/>
              </a:solidFill>
              <a:latin typeface="Calibri"/>
              <a:cs typeface="Calibri"/>
            </a:endParaRPr>
          </a:p>
          <a:p>
            <a:pPr marL="43815" algn="ctr" defTabSz="914400">
              <a:spcBef>
                <a:spcPts val="10"/>
              </a:spcBef>
              <a:defRPr/>
            </a:pPr>
            <a:r>
              <a:rPr sz="900" spc="-5">
                <a:solidFill>
                  <a:srgbClr val="FFFFFF"/>
                </a:solidFill>
                <a:latin typeface="Calibri"/>
                <a:cs typeface="Calibri"/>
              </a:rPr>
              <a:t>Strategic</a:t>
            </a:r>
            <a:r>
              <a:rPr sz="900" spc="-20">
                <a:solidFill>
                  <a:srgbClr val="FFFFFF"/>
                </a:solidFill>
                <a:latin typeface="Calibri"/>
                <a:cs typeface="Calibri"/>
              </a:rPr>
              <a:t> </a:t>
            </a:r>
            <a:r>
              <a:rPr sz="900" spc="-5">
                <a:solidFill>
                  <a:srgbClr val="FFFFFF"/>
                </a:solidFill>
                <a:latin typeface="Calibri"/>
                <a:cs typeface="Calibri"/>
              </a:rPr>
              <a:t>Staff</a:t>
            </a:r>
            <a:r>
              <a:rPr sz="900" spc="-15">
                <a:solidFill>
                  <a:srgbClr val="FFFFFF"/>
                </a:solidFill>
                <a:latin typeface="Calibri"/>
                <a:cs typeface="Calibri"/>
              </a:rPr>
              <a:t> </a:t>
            </a:r>
            <a:r>
              <a:rPr sz="900" spc="-5">
                <a:solidFill>
                  <a:srgbClr val="FFFFFF"/>
                </a:solidFill>
                <a:latin typeface="Calibri"/>
                <a:cs typeface="Calibri"/>
              </a:rPr>
              <a:t>Support</a:t>
            </a:r>
            <a:endParaRPr sz="900">
              <a:solidFill>
                <a:prstClr val="black"/>
              </a:solidFill>
              <a:latin typeface="Calibri"/>
              <a:cs typeface="Calibri"/>
            </a:endParaRPr>
          </a:p>
          <a:p>
            <a:pPr marL="42545" algn="ctr" defTabSz="914400">
              <a:defRPr/>
            </a:pPr>
            <a:r>
              <a:rPr sz="900" spc="-5">
                <a:solidFill>
                  <a:srgbClr val="FFFFFF"/>
                </a:solidFill>
                <a:latin typeface="Calibri"/>
                <a:cs typeface="Calibri"/>
              </a:rPr>
              <a:t>Equitable</a:t>
            </a:r>
            <a:r>
              <a:rPr sz="900" spc="5">
                <a:solidFill>
                  <a:srgbClr val="FFFFFF"/>
                </a:solidFill>
                <a:latin typeface="Calibri"/>
                <a:cs typeface="Calibri"/>
              </a:rPr>
              <a:t> </a:t>
            </a:r>
            <a:r>
              <a:rPr sz="900" spc="-5">
                <a:solidFill>
                  <a:srgbClr val="FFFFFF"/>
                </a:solidFill>
                <a:latin typeface="Calibri"/>
                <a:cs typeface="Calibri"/>
              </a:rPr>
              <a:t>Resource</a:t>
            </a:r>
            <a:r>
              <a:rPr sz="900" spc="-15">
                <a:solidFill>
                  <a:srgbClr val="FFFFFF"/>
                </a:solidFill>
                <a:latin typeface="Calibri"/>
                <a:cs typeface="Calibri"/>
              </a:rPr>
              <a:t> </a:t>
            </a:r>
            <a:r>
              <a:rPr sz="900" spc="-5">
                <a:solidFill>
                  <a:srgbClr val="FFFFFF"/>
                </a:solidFill>
                <a:latin typeface="Calibri"/>
                <a:cs typeface="Calibri"/>
              </a:rPr>
              <a:t>Allocation</a:t>
            </a:r>
            <a:endParaRPr sz="900">
              <a:solidFill>
                <a:prstClr val="black"/>
              </a:solidFill>
              <a:latin typeface="Calibri"/>
              <a:cs typeface="Calibri"/>
            </a:endParaRPr>
          </a:p>
        </p:txBody>
      </p:sp>
      <p:sp>
        <p:nvSpPr>
          <p:cNvPr id="28" name="object 15">
            <a:extLst>
              <a:ext uri="{FF2B5EF4-FFF2-40B4-BE49-F238E27FC236}">
                <a16:creationId xmlns:a16="http://schemas.microsoft.com/office/drawing/2014/main" id="{A463C2B9-04B4-44A0-9059-AD089B66260F}"/>
              </a:ext>
            </a:extLst>
          </p:cNvPr>
          <p:cNvSpPr txBox="1"/>
          <p:nvPr/>
        </p:nvSpPr>
        <p:spPr>
          <a:xfrm>
            <a:off x="1555236" y="1100454"/>
            <a:ext cx="2055112" cy="646331"/>
          </a:xfrm>
          <a:prstGeom prst="rect">
            <a:avLst/>
          </a:prstGeom>
          <a:solidFill>
            <a:srgbClr val="FFFFFF"/>
          </a:solidFill>
          <a:ln w="12700">
            <a:solidFill>
              <a:srgbClr val="A4A4A4"/>
            </a:solidFill>
          </a:ln>
        </p:spPr>
        <p:txBody>
          <a:bodyPr vert="horz" wrap="square" lIns="0" tIns="0" rIns="0" bIns="0" rtlCol="0" anchor="t">
            <a:spAutoFit/>
          </a:bodyPr>
          <a:lstStyle/>
          <a:p>
            <a:pPr defTabSz="914400">
              <a:spcBef>
                <a:spcPts val="894"/>
              </a:spcBef>
              <a:defRPr/>
            </a:pPr>
            <a:r>
              <a:rPr lang="en-US" sz="1050" spc="-5">
                <a:solidFill>
                  <a:prstClr val="black"/>
                </a:solidFill>
                <a:latin typeface="Calibri"/>
                <a:cs typeface="Times New Roman" panose="02020603050405020304" pitchFamily="18" charset="0"/>
              </a:rPr>
              <a:t>At least 30%  of students will be  proficient or distinguished on the Math milestones by 2022 and a 5% increase each year thereafter. </a:t>
            </a:r>
            <a:endParaRPr sz="1050">
              <a:solidFill>
                <a:prstClr val="black"/>
              </a:solidFill>
              <a:latin typeface="Calibri"/>
              <a:cs typeface="Times New Roman" panose="02020603050405020304" pitchFamily="18" charset="0"/>
            </a:endParaRPr>
          </a:p>
        </p:txBody>
      </p:sp>
      <p:sp>
        <p:nvSpPr>
          <p:cNvPr id="29" name="object 16">
            <a:extLst>
              <a:ext uri="{FF2B5EF4-FFF2-40B4-BE49-F238E27FC236}">
                <a16:creationId xmlns:a16="http://schemas.microsoft.com/office/drawing/2014/main" id="{72330447-A0CE-4E2E-94EA-0B84F40BBFD8}"/>
              </a:ext>
            </a:extLst>
          </p:cNvPr>
          <p:cNvSpPr txBox="1"/>
          <p:nvPr/>
        </p:nvSpPr>
        <p:spPr>
          <a:xfrm>
            <a:off x="3645154" y="1172648"/>
            <a:ext cx="2498089" cy="484748"/>
          </a:xfrm>
          <a:prstGeom prst="rect">
            <a:avLst/>
          </a:prstGeom>
          <a:solidFill>
            <a:srgbClr val="FFFFFF"/>
          </a:solidFill>
          <a:ln w="12700">
            <a:solidFill>
              <a:srgbClr val="A4A4A4"/>
            </a:solidFill>
          </a:ln>
        </p:spPr>
        <p:txBody>
          <a:bodyPr vert="horz" wrap="square" lIns="0" tIns="0" rIns="0" bIns="0" rtlCol="0" anchor="t">
            <a:spAutoFit/>
          </a:bodyPr>
          <a:lstStyle/>
          <a:p>
            <a:pPr defTabSz="914400">
              <a:spcBef>
                <a:spcPts val="894"/>
              </a:spcBef>
              <a:defRPr/>
            </a:pPr>
            <a:r>
              <a:rPr lang="en-US" sz="1050" spc="-5">
                <a:solidFill>
                  <a:prstClr val="black"/>
                </a:solidFill>
                <a:latin typeface="Calibri"/>
                <a:cs typeface="Calibri"/>
              </a:rPr>
              <a:t>At least 30% of students will be proficient or distinguished on the ELA milestones by 2022 and a 5% increase each year thereafter. </a:t>
            </a:r>
            <a:endParaRPr lang="en-US" sz="1050">
              <a:solidFill>
                <a:prstClr val="black"/>
              </a:solidFill>
              <a:latin typeface="Calibri"/>
              <a:cs typeface="Calibri"/>
            </a:endParaRPr>
          </a:p>
        </p:txBody>
      </p:sp>
      <p:sp>
        <p:nvSpPr>
          <p:cNvPr id="30" name="object 14">
            <a:extLst>
              <a:ext uri="{FF2B5EF4-FFF2-40B4-BE49-F238E27FC236}">
                <a16:creationId xmlns:a16="http://schemas.microsoft.com/office/drawing/2014/main" id="{D5A33B9E-75FC-4B97-8632-F89268B097A3}"/>
              </a:ext>
            </a:extLst>
          </p:cNvPr>
          <p:cNvSpPr txBox="1"/>
          <p:nvPr/>
        </p:nvSpPr>
        <p:spPr>
          <a:xfrm>
            <a:off x="6182867" y="1195439"/>
            <a:ext cx="1912620" cy="369332"/>
          </a:xfrm>
          <a:prstGeom prst="rect">
            <a:avLst/>
          </a:prstGeom>
          <a:solidFill>
            <a:srgbClr val="FFFFFF"/>
          </a:solidFill>
          <a:ln w="12700">
            <a:solidFill>
              <a:srgbClr val="A4A4A4"/>
            </a:solidFill>
          </a:ln>
        </p:spPr>
        <p:txBody>
          <a:bodyPr vert="horz" wrap="square" lIns="0" tIns="0" rIns="0" bIns="0" rtlCol="0">
            <a:spAutoFit/>
          </a:bodyPr>
          <a:lstStyle/>
          <a:p>
            <a:pPr algn="ctr" defTabSz="914400">
              <a:spcBef>
                <a:spcPts val="900"/>
              </a:spcBef>
              <a:defRPr/>
            </a:pPr>
            <a:r>
              <a:rPr lang="en-US" sz="1200" spc="-5">
                <a:solidFill>
                  <a:prstClr val="black"/>
                </a:solidFill>
                <a:latin typeface="Calibri"/>
                <a:cs typeface="Calibri"/>
              </a:rPr>
              <a:t>Retain 80% of our staff over the next five years</a:t>
            </a:r>
            <a:endParaRPr sz="1200">
              <a:solidFill>
                <a:prstClr val="black"/>
              </a:solidFill>
              <a:latin typeface="Calibri"/>
              <a:cs typeface="Calibri"/>
            </a:endParaRPr>
          </a:p>
        </p:txBody>
      </p:sp>
      <p:sp>
        <p:nvSpPr>
          <p:cNvPr id="31" name="object 15">
            <a:extLst>
              <a:ext uri="{FF2B5EF4-FFF2-40B4-BE49-F238E27FC236}">
                <a16:creationId xmlns:a16="http://schemas.microsoft.com/office/drawing/2014/main" id="{97EA6CFF-59FE-4C8A-A7A9-600FDF28603B}"/>
              </a:ext>
            </a:extLst>
          </p:cNvPr>
          <p:cNvSpPr txBox="1"/>
          <p:nvPr/>
        </p:nvSpPr>
        <p:spPr>
          <a:xfrm>
            <a:off x="8157722" y="985773"/>
            <a:ext cx="3139543" cy="1015663"/>
          </a:xfrm>
          <a:prstGeom prst="rect">
            <a:avLst/>
          </a:prstGeom>
          <a:solidFill>
            <a:srgbClr val="FFFFFF"/>
          </a:solidFill>
          <a:ln w="12700">
            <a:solidFill>
              <a:srgbClr val="A4A4A4"/>
            </a:solidFill>
          </a:ln>
        </p:spPr>
        <p:txBody>
          <a:bodyPr vert="horz" wrap="square" lIns="0" tIns="0" rIns="0" bIns="0" rtlCol="0">
            <a:spAutoFit/>
          </a:bodyPr>
          <a:lstStyle/>
          <a:p>
            <a:pPr defTabSz="914400" fontAlgn="base">
              <a:defRPr/>
            </a:pPr>
            <a:r>
              <a:rPr lang="en-US" sz="1100">
                <a:solidFill>
                  <a:srgbClr val="000000"/>
                </a:solidFill>
                <a:latin typeface="Calibri"/>
                <a:cs typeface="Times New Roman" panose="02020603050405020304" pitchFamily="18" charset="0"/>
              </a:rPr>
              <a:t>Within the next five years continue to strengthen the implementation of our IB program by continuing to meet the IB standards and practices through the collection of artifacts and curriculum implementation that reflect the IB standards and practice requirements.</a:t>
            </a:r>
          </a:p>
        </p:txBody>
      </p:sp>
    </p:spTree>
    <p:extLst>
      <p:ext uri="{BB962C8B-B14F-4D97-AF65-F5344CB8AC3E}">
        <p14:creationId xmlns:p14="http://schemas.microsoft.com/office/powerpoint/2010/main" val="146360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10;&#10;Description automatically generated">
            <a:extLst>
              <a:ext uri="{FF2B5EF4-FFF2-40B4-BE49-F238E27FC236}">
                <a16:creationId xmlns:a16="http://schemas.microsoft.com/office/drawing/2014/main" id="{C3DBC242-CF30-8F43-B775-644ADA7DB598}"/>
              </a:ext>
            </a:extLst>
          </p:cNvPr>
          <p:cNvPicPr>
            <a:picLocks noChangeAspect="1"/>
          </p:cNvPicPr>
          <p:nvPr/>
        </p:nvPicPr>
        <p:blipFill rotWithShape="1">
          <a:blip r:embed="rId2">
            <a:extLst>
              <a:ext uri="{28A0092B-C50C-407E-A947-70E740481C1C}">
                <a14:useLocalDpi xmlns:a14="http://schemas.microsoft.com/office/drawing/2010/main" val="0"/>
              </a:ext>
            </a:extLst>
          </a:blip>
          <a:srcRect l="2549" r="1997" b="-1"/>
          <a:stretch/>
        </p:blipFill>
        <p:spPr>
          <a:xfrm>
            <a:off x="572492" y="2002056"/>
            <a:ext cx="3943849" cy="4184060"/>
          </a:xfrm>
          <a:custGeom>
            <a:avLst/>
            <a:gdLst/>
            <a:ahLst/>
            <a:cxnLst/>
            <a:rect l="l" t="t" r="r" b="b"/>
            <a:pathLst>
              <a:path w="3807743" h="6307845">
                <a:moveTo>
                  <a:pt x="723201" y="386"/>
                </a:moveTo>
                <a:cubicBezTo>
                  <a:pt x="853884" y="-4204"/>
                  <a:pt x="1013493" y="33912"/>
                  <a:pt x="1176100" y="22622"/>
                </a:cubicBezTo>
                <a:cubicBezTo>
                  <a:pt x="1230302" y="18859"/>
                  <a:pt x="1281736" y="20622"/>
                  <a:pt x="1331852" y="24473"/>
                </a:cubicBezTo>
                <a:lnTo>
                  <a:pt x="1439547" y="34944"/>
                </a:lnTo>
                <a:lnTo>
                  <a:pt x="1484197" y="36226"/>
                </a:lnTo>
                <a:cubicBezTo>
                  <a:pt x="1535166" y="35421"/>
                  <a:pt x="1586369" y="31625"/>
                  <a:pt x="1636625" y="22622"/>
                </a:cubicBezTo>
                <a:cubicBezTo>
                  <a:pt x="1686882" y="13619"/>
                  <a:pt x="1729837" y="10653"/>
                  <a:pt x="1768740" y="10885"/>
                </a:cubicBezTo>
                <a:lnTo>
                  <a:pt x="1829538" y="15086"/>
                </a:lnTo>
                <a:lnTo>
                  <a:pt x="1869968" y="7996"/>
                </a:lnTo>
                <a:cubicBezTo>
                  <a:pt x="1953577" y="-31"/>
                  <a:pt x="2036989" y="9808"/>
                  <a:pt x="2112925" y="20118"/>
                </a:cubicBezTo>
                <a:lnTo>
                  <a:pt x="2119331" y="20977"/>
                </a:lnTo>
                <a:lnTo>
                  <a:pt x="2221855" y="13374"/>
                </a:lnTo>
                <a:cubicBezTo>
                  <a:pt x="2261207" y="12845"/>
                  <a:pt x="2298379" y="14359"/>
                  <a:pt x="2333484" y="16393"/>
                </a:cubicBezTo>
                <a:lnTo>
                  <a:pt x="2372613" y="18812"/>
                </a:lnTo>
                <a:lnTo>
                  <a:pt x="2404945" y="9387"/>
                </a:lnTo>
                <a:cubicBezTo>
                  <a:pt x="2452532" y="1754"/>
                  <a:pt x="2506192" y="9333"/>
                  <a:pt x="2561622" y="17814"/>
                </a:cubicBezTo>
                <a:lnTo>
                  <a:pt x="2583950" y="20591"/>
                </a:lnTo>
                <a:lnTo>
                  <a:pt x="2643527" y="20319"/>
                </a:lnTo>
                <a:cubicBezTo>
                  <a:pt x="2669677" y="20426"/>
                  <a:pt x="2697963" y="20717"/>
                  <a:pt x="2727392" y="21103"/>
                </a:cubicBezTo>
                <a:lnTo>
                  <a:pt x="2786908" y="21989"/>
                </a:lnTo>
                <a:lnTo>
                  <a:pt x="2846459" y="13267"/>
                </a:lnTo>
                <a:cubicBezTo>
                  <a:pt x="2896401" y="10176"/>
                  <a:pt x="2960607" y="12733"/>
                  <a:pt x="3036361" y="17072"/>
                </a:cubicBezTo>
                <a:lnTo>
                  <a:pt x="3129100" y="22671"/>
                </a:lnTo>
                <a:lnTo>
                  <a:pt x="3130653" y="22622"/>
                </a:lnTo>
                <a:cubicBezTo>
                  <a:pt x="3178874" y="19804"/>
                  <a:pt x="3260845" y="26231"/>
                  <a:pt x="3352422" y="32691"/>
                </a:cubicBezTo>
                <a:lnTo>
                  <a:pt x="3362608" y="33356"/>
                </a:lnTo>
                <a:lnTo>
                  <a:pt x="3446036" y="35579"/>
                </a:lnTo>
                <a:cubicBezTo>
                  <a:pt x="3550323" y="36566"/>
                  <a:pt x="3662083" y="33535"/>
                  <a:pt x="3778601" y="22622"/>
                </a:cubicBezTo>
                <a:cubicBezTo>
                  <a:pt x="3793981" y="243672"/>
                  <a:pt x="3764152" y="318695"/>
                  <a:pt x="3778601" y="467157"/>
                </a:cubicBezTo>
                <a:cubicBezTo>
                  <a:pt x="3790077" y="557563"/>
                  <a:pt x="3783697" y="684218"/>
                  <a:pt x="3777639" y="811856"/>
                </a:cubicBezTo>
                <a:lnTo>
                  <a:pt x="3773760" y="922625"/>
                </a:lnTo>
                <a:lnTo>
                  <a:pt x="3778601" y="974384"/>
                </a:lnTo>
                <a:cubicBezTo>
                  <a:pt x="3785784" y="1003717"/>
                  <a:pt x="3785160" y="1041120"/>
                  <a:pt x="3781239" y="1085904"/>
                </a:cubicBezTo>
                <a:lnTo>
                  <a:pt x="3776107" y="1132519"/>
                </a:lnTo>
                <a:lnTo>
                  <a:pt x="3778601" y="1162456"/>
                </a:lnTo>
                <a:cubicBezTo>
                  <a:pt x="3791360" y="1256797"/>
                  <a:pt x="3774958" y="1367020"/>
                  <a:pt x="3763568" y="1469787"/>
                </a:cubicBezTo>
                <a:lnTo>
                  <a:pt x="3758806" y="1520515"/>
                </a:lnTo>
                <a:lnTo>
                  <a:pt x="3760417" y="1549437"/>
                </a:lnTo>
                <a:cubicBezTo>
                  <a:pt x="3764298" y="1588133"/>
                  <a:pt x="3770171" y="1628243"/>
                  <a:pt x="3778601" y="1669683"/>
                </a:cubicBezTo>
                <a:cubicBezTo>
                  <a:pt x="3846039" y="2001203"/>
                  <a:pt x="3774784" y="2142285"/>
                  <a:pt x="3778601" y="2364982"/>
                </a:cubicBezTo>
                <a:lnTo>
                  <a:pt x="3776565" y="2406088"/>
                </a:lnTo>
                <a:lnTo>
                  <a:pt x="3778601" y="2427673"/>
                </a:lnTo>
                <a:cubicBezTo>
                  <a:pt x="3821357" y="2695960"/>
                  <a:pt x="3735684" y="2699438"/>
                  <a:pt x="3778601" y="2809517"/>
                </a:cubicBezTo>
                <a:cubicBezTo>
                  <a:pt x="3789330" y="2837037"/>
                  <a:pt x="3791666" y="2872927"/>
                  <a:pt x="3789892" y="2914654"/>
                </a:cubicBezTo>
                <a:lnTo>
                  <a:pt x="3784971" y="2966248"/>
                </a:lnTo>
                <a:lnTo>
                  <a:pt x="3796722" y="3024078"/>
                </a:lnTo>
                <a:cubicBezTo>
                  <a:pt x="3809238" y="3115139"/>
                  <a:pt x="3806232" y="3210898"/>
                  <a:pt x="3799338" y="3302850"/>
                </a:cubicBezTo>
                <a:lnTo>
                  <a:pt x="3787405" y="3438354"/>
                </a:lnTo>
                <a:lnTo>
                  <a:pt x="3790719" y="3460532"/>
                </a:lnTo>
                <a:cubicBezTo>
                  <a:pt x="3797323" y="3541872"/>
                  <a:pt x="3789007" y="3624193"/>
                  <a:pt x="3780361" y="3709762"/>
                </a:cubicBezTo>
                <a:lnTo>
                  <a:pt x="3780169" y="3712283"/>
                </a:lnTo>
                <a:lnTo>
                  <a:pt x="3781239" y="3768266"/>
                </a:lnTo>
                <a:cubicBezTo>
                  <a:pt x="3780994" y="3815588"/>
                  <a:pt x="3779902" y="3863939"/>
                  <a:pt x="3778794" y="3912511"/>
                </a:cubicBezTo>
                <a:lnTo>
                  <a:pt x="3776324" y="4054010"/>
                </a:lnTo>
                <a:lnTo>
                  <a:pt x="3778601" y="4074733"/>
                </a:lnTo>
                <a:cubicBezTo>
                  <a:pt x="3822365" y="4336760"/>
                  <a:pt x="3765189" y="4482586"/>
                  <a:pt x="3778601" y="4644650"/>
                </a:cubicBezTo>
                <a:cubicBezTo>
                  <a:pt x="3781954" y="4685166"/>
                  <a:pt x="3782850" y="4718916"/>
                  <a:pt x="3782504" y="4749344"/>
                </a:cubicBezTo>
                <a:lnTo>
                  <a:pt x="3780512" y="4796832"/>
                </a:lnTo>
                <a:lnTo>
                  <a:pt x="3786260" y="4877451"/>
                </a:lnTo>
                <a:cubicBezTo>
                  <a:pt x="3786165" y="4918212"/>
                  <a:pt x="3784020" y="4964155"/>
                  <a:pt x="3781623" y="5015963"/>
                </a:cubicBezTo>
                <a:lnTo>
                  <a:pt x="3779076" y="5087925"/>
                </a:lnTo>
                <a:lnTo>
                  <a:pt x="3779599" y="5155456"/>
                </a:lnTo>
                <a:lnTo>
                  <a:pt x="3775907" y="5219073"/>
                </a:lnTo>
                <a:lnTo>
                  <a:pt x="3778601" y="5402640"/>
                </a:lnTo>
                <a:cubicBezTo>
                  <a:pt x="3780494" y="5441637"/>
                  <a:pt x="3781680" y="5475146"/>
                  <a:pt x="3782335" y="5504141"/>
                </a:cubicBezTo>
                <a:lnTo>
                  <a:pt x="3782798" y="5566951"/>
                </a:lnTo>
                <a:lnTo>
                  <a:pt x="3786885" y="5599303"/>
                </a:lnTo>
                <a:cubicBezTo>
                  <a:pt x="3799534" y="5776838"/>
                  <a:pt x="3769350" y="6111156"/>
                  <a:pt x="3778601" y="6291711"/>
                </a:cubicBezTo>
                <a:cubicBezTo>
                  <a:pt x="3687392" y="6306733"/>
                  <a:pt x="3632350" y="6304889"/>
                  <a:pt x="3574752" y="6300212"/>
                </a:cubicBezTo>
                <a:lnTo>
                  <a:pt x="3545837" y="6297718"/>
                </a:lnTo>
                <a:lnTo>
                  <a:pt x="3527963" y="6296834"/>
                </a:lnTo>
                <a:cubicBezTo>
                  <a:pt x="3482151" y="6294419"/>
                  <a:pt x="3430025" y="6291672"/>
                  <a:pt x="3355561" y="6291711"/>
                </a:cubicBezTo>
                <a:cubicBezTo>
                  <a:pt x="3304843" y="6293555"/>
                  <a:pt x="3262749" y="6292377"/>
                  <a:pt x="3225711" y="6290098"/>
                </a:cubicBezTo>
                <a:lnTo>
                  <a:pt x="3218247" y="6289525"/>
                </a:lnTo>
                <a:lnTo>
                  <a:pt x="3198550" y="6289212"/>
                </a:lnTo>
                <a:cubicBezTo>
                  <a:pt x="3144315" y="6287803"/>
                  <a:pt x="3088976" y="6286105"/>
                  <a:pt x="3034921" y="6284968"/>
                </a:cubicBezTo>
                <a:lnTo>
                  <a:pt x="2973802" y="6284626"/>
                </a:lnTo>
                <a:lnTo>
                  <a:pt x="2932520" y="6291711"/>
                </a:lnTo>
                <a:cubicBezTo>
                  <a:pt x="2893699" y="6300111"/>
                  <a:pt x="2847670" y="6301992"/>
                  <a:pt x="2797581" y="6300669"/>
                </a:cubicBezTo>
                <a:lnTo>
                  <a:pt x="2672392" y="6292599"/>
                </a:lnTo>
                <a:lnTo>
                  <a:pt x="2629726" y="6293120"/>
                </a:lnTo>
                <a:lnTo>
                  <a:pt x="2540544" y="6284698"/>
                </a:lnTo>
                <a:lnTo>
                  <a:pt x="2473475" y="6280786"/>
                </a:lnTo>
                <a:cubicBezTo>
                  <a:pt x="2419724" y="6279900"/>
                  <a:pt x="2368202" y="6282437"/>
                  <a:pt x="2322057" y="6291711"/>
                </a:cubicBezTo>
                <a:cubicBezTo>
                  <a:pt x="2275912" y="6300985"/>
                  <a:pt x="2236301" y="6305003"/>
                  <a:pt x="2199195" y="6305968"/>
                </a:cubicBezTo>
                <a:lnTo>
                  <a:pt x="2094190" y="6302012"/>
                </a:lnTo>
                <a:lnTo>
                  <a:pt x="2029724" y="6307766"/>
                </a:lnTo>
                <a:cubicBezTo>
                  <a:pt x="1971866" y="6308389"/>
                  <a:pt x="1916420" y="6305265"/>
                  <a:pt x="1864312" y="6301339"/>
                </a:cubicBezTo>
                <a:lnTo>
                  <a:pt x="1761307" y="6293375"/>
                </a:lnTo>
                <a:lnTo>
                  <a:pt x="1745972" y="6293782"/>
                </a:lnTo>
                <a:cubicBezTo>
                  <a:pt x="1699734" y="6294177"/>
                  <a:pt x="1664143" y="6292827"/>
                  <a:pt x="1633352" y="6291083"/>
                </a:cubicBezTo>
                <a:lnTo>
                  <a:pt x="1621369" y="6290324"/>
                </a:lnTo>
                <a:lnTo>
                  <a:pt x="1599140" y="6291711"/>
                </a:lnTo>
                <a:cubicBezTo>
                  <a:pt x="1564093" y="6296354"/>
                  <a:pt x="1527169" y="6296254"/>
                  <a:pt x="1488567" y="6294097"/>
                </a:cubicBezTo>
                <a:lnTo>
                  <a:pt x="1429716" y="6289243"/>
                </a:lnTo>
                <a:lnTo>
                  <a:pt x="1401008" y="6291711"/>
                </a:lnTo>
                <a:cubicBezTo>
                  <a:pt x="1314301" y="6301163"/>
                  <a:pt x="1222976" y="6299856"/>
                  <a:pt x="1127367" y="6296839"/>
                </a:cubicBezTo>
                <a:lnTo>
                  <a:pt x="1062601" y="6295730"/>
                </a:lnTo>
                <a:lnTo>
                  <a:pt x="964991" y="6305909"/>
                </a:lnTo>
                <a:cubicBezTo>
                  <a:pt x="833250" y="6307778"/>
                  <a:pt x="714190" y="6280255"/>
                  <a:pt x="603122" y="6291711"/>
                </a:cubicBezTo>
                <a:cubicBezTo>
                  <a:pt x="455032" y="6306986"/>
                  <a:pt x="261206" y="6260346"/>
                  <a:pt x="30143" y="6291711"/>
                </a:cubicBezTo>
                <a:cubicBezTo>
                  <a:pt x="-1198" y="6167281"/>
                  <a:pt x="7291" y="6044138"/>
                  <a:pt x="19371" y="5934598"/>
                </a:cubicBezTo>
                <a:lnTo>
                  <a:pt x="33559" y="5801663"/>
                </a:lnTo>
                <a:lnTo>
                  <a:pt x="30143" y="5784485"/>
                </a:lnTo>
                <a:cubicBezTo>
                  <a:pt x="7257" y="5691455"/>
                  <a:pt x="7506" y="5585492"/>
                  <a:pt x="13352" y="5476692"/>
                </a:cubicBezTo>
                <a:lnTo>
                  <a:pt x="21882" y="5346809"/>
                </a:lnTo>
                <a:lnTo>
                  <a:pt x="22064" y="5339439"/>
                </a:lnTo>
                <a:lnTo>
                  <a:pt x="29601" y="5166357"/>
                </a:lnTo>
                <a:lnTo>
                  <a:pt x="30143" y="5151877"/>
                </a:lnTo>
                <a:cubicBezTo>
                  <a:pt x="30018" y="5125783"/>
                  <a:pt x="30111" y="5102484"/>
                  <a:pt x="30346" y="5081409"/>
                </a:cubicBezTo>
                <a:lnTo>
                  <a:pt x="30433" y="5076663"/>
                </a:lnTo>
                <a:lnTo>
                  <a:pt x="30143" y="4963804"/>
                </a:lnTo>
                <a:cubicBezTo>
                  <a:pt x="27040" y="4910138"/>
                  <a:pt x="27067" y="4856021"/>
                  <a:pt x="28459" y="4800989"/>
                </a:cubicBezTo>
                <a:lnTo>
                  <a:pt x="30399" y="4750796"/>
                </a:lnTo>
                <a:lnTo>
                  <a:pt x="31514" y="4666872"/>
                </a:lnTo>
                <a:lnTo>
                  <a:pt x="34697" y="4639551"/>
                </a:lnTo>
                <a:lnTo>
                  <a:pt x="34963" y="4632686"/>
                </a:lnTo>
                <a:cubicBezTo>
                  <a:pt x="37318" y="4575362"/>
                  <a:pt x="39271" y="4516661"/>
                  <a:pt x="39056" y="4456118"/>
                </a:cubicBezTo>
                <a:lnTo>
                  <a:pt x="36996" y="4412759"/>
                </a:lnTo>
                <a:lnTo>
                  <a:pt x="30143" y="4388188"/>
                </a:lnTo>
                <a:cubicBezTo>
                  <a:pt x="7389" y="4328002"/>
                  <a:pt x="11492" y="4256950"/>
                  <a:pt x="19232" y="4188739"/>
                </a:cubicBezTo>
                <a:lnTo>
                  <a:pt x="23985" y="4147809"/>
                </a:lnTo>
                <a:lnTo>
                  <a:pt x="23690" y="4087290"/>
                </a:lnTo>
                <a:lnTo>
                  <a:pt x="29097" y="3984687"/>
                </a:lnTo>
                <a:lnTo>
                  <a:pt x="28035" y="3962690"/>
                </a:lnTo>
                <a:cubicBezTo>
                  <a:pt x="28525" y="3945828"/>
                  <a:pt x="30052" y="3926691"/>
                  <a:pt x="32148" y="3905387"/>
                </a:cubicBezTo>
                <a:lnTo>
                  <a:pt x="34754" y="3881032"/>
                </a:lnTo>
                <a:lnTo>
                  <a:pt x="39206" y="3802233"/>
                </a:lnTo>
                <a:cubicBezTo>
                  <a:pt x="39778" y="3763353"/>
                  <a:pt x="37619" y="3728800"/>
                  <a:pt x="30143" y="3698588"/>
                </a:cubicBezTo>
                <a:cubicBezTo>
                  <a:pt x="7714" y="3607954"/>
                  <a:pt x="33117" y="3482508"/>
                  <a:pt x="36579" y="3365983"/>
                </a:cubicBezTo>
                <a:lnTo>
                  <a:pt x="36510" y="3356621"/>
                </a:lnTo>
                <a:lnTo>
                  <a:pt x="30143" y="3311044"/>
                </a:lnTo>
                <a:cubicBezTo>
                  <a:pt x="14271" y="3224157"/>
                  <a:pt x="11445" y="3149243"/>
                  <a:pt x="14856" y="3082749"/>
                </a:cubicBezTo>
                <a:lnTo>
                  <a:pt x="22229" y="3005366"/>
                </a:lnTo>
                <a:lnTo>
                  <a:pt x="27244" y="2895198"/>
                </a:lnTo>
                <a:cubicBezTo>
                  <a:pt x="29143" y="2848776"/>
                  <a:pt x="30527" y="2799531"/>
                  <a:pt x="30143" y="2746826"/>
                </a:cubicBezTo>
                <a:lnTo>
                  <a:pt x="36784" y="2638240"/>
                </a:lnTo>
                <a:lnTo>
                  <a:pt x="30143" y="2615745"/>
                </a:lnTo>
                <a:cubicBezTo>
                  <a:pt x="-20952" y="2495890"/>
                  <a:pt x="17898" y="2340273"/>
                  <a:pt x="37923" y="2201958"/>
                </a:cubicBezTo>
                <a:lnTo>
                  <a:pt x="42734" y="2158379"/>
                </a:lnTo>
                <a:lnTo>
                  <a:pt x="30143" y="2114218"/>
                </a:lnTo>
                <a:cubicBezTo>
                  <a:pt x="2269" y="2040950"/>
                  <a:pt x="-2735" y="1972014"/>
                  <a:pt x="1162" y="1906697"/>
                </a:cubicBezTo>
                <a:lnTo>
                  <a:pt x="6289" y="1854885"/>
                </a:lnTo>
                <a:lnTo>
                  <a:pt x="8053" y="1809168"/>
                </a:lnTo>
                <a:cubicBezTo>
                  <a:pt x="9832" y="1790244"/>
                  <a:pt x="12470" y="1771472"/>
                  <a:pt x="15415" y="1752867"/>
                </a:cubicBezTo>
                <a:lnTo>
                  <a:pt x="30925" y="1652561"/>
                </a:lnTo>
                <a:lnTo>
                  <a:pt x="30143" y="1606992"/>
                </a:lnTo>
                <a:cubicBezTo>
                  <a:pt x="28397" y="1588584"/>
                  <a:pt x="27931" y="1568665"/>
                  <a:pt x="28348" y="1547550"/>
                </a:cubicBezTo>
                <a:lnTo>
                  <a:pt x="29206" y="1531212"/>
                </a:lnTo>
                <a:lnTo>
                  <a:pt x="23637" y="1487282"/>
                </a:lnTo>
                <a:cubicBezTo>
                  <a:pt x="16479" y="1367166"/>
                  <a:pt x="59638" y="1246041"/>
                  <a:pt x="30143" y="1156757"/>
                </a:cubicBezTo>
                <a:cubicBezTo>
                  <a:pt x="21716" y="1131248"/>
                  <a:pt x="18318" y="1090735"/>
                  <a:pt x="17757" y="1041370"/>
                </a:cubicBezTo>
                <a:lnTo>
                  <a:pt x="18463" y="985697"/>
                </a:lnTo>
                <a:lnTo>
                  <a:pt x="16239" y="975915"/>
                </a:lnTo>
                <a:cubicBezTo>
                  <a:pt x="13541" y="957312"/>
                  <a:pt x="12597" y="940330"/>
                  <a:pt x="12862" y="924477"/>
                </a:cubicBezTo>
                <a:lnTo>
                  <a:pt x="23640" y="845857"/>
                </a:lnTo>
                <a:lnTo>
                  <a:pt x="30907" y="688163"/>
                </a:lnTo>
                <a:lnTo>
                  <a:pt x="31375" y="662715"/>
                </a:lnTo>
                <a:lnTo>
                  <a:pt x="30143" y="655230"/>
                </a:lnTo>
                <a:cubicBezTo>
                  <a:pt x="20345" y="615334"/>
                  <a:pt x="17924" y="569960"/>
                  <a:pt x="19185" y="520814"/>
                </a:cubicBezTo>
                <a:lnTo>
                  <a:pt x="26662" y="415314"/>
                </a:lnTo>
                <a:lnTo>
                  <a:pt x="25635" y="383217"/>
                </a:lnTo>
                <a:cubicBezTo>
                  <a:pt x="25461" y="243905"/>
                  <a:pt x="35455" y="113017"/>
                  <a:pt x="30143" y="22622"/>
                </a:cubicBezTo>
                <a:cubicBezTo>
                  <a:pt x="90096" y="13526"/>
                  <a:pt x="146841" y="12585"/>
                  <a:pt x="200495" y="15390"/>
                </a:cubicBezTo>
                <a:lnTo>
                  <a:pt x="324102" y="27794"/>
                </a:lnTo>
                <a:lnTo>
                  <a:pt x="329634" y="27979"/>
                </a:lnTo>
                <a:cubicBezTo>
                  <a:pt x="398332" y="30204"/>
                  <a:pt x="468106" y="31425"/>
                  <a:pt x="551798" y="27886"/>
                </a:cubicBezTo>
                <a:lnTo>
                  <a:pt x="592464" y="25476"/>
                </a:lnTo>
                <a:lnTo>
                  <a:pt x="603122" y="22622"/>
                </a:lnTo>
                <a:cubicBezTo>
                  <a:pt x="639294" y="8191"/>
                  <a:pt x="679641" y="1916"/>
                  <a:pt x="723201" y="386"/>
                </a:cubicBezTo>
                <a:close/>
              </a:path>
            </a:pathLst>
          </a:custGeom>
        </p:spPr>
      </p:pic>
      <p:sp>
        <p:nvSpPr>
          <p:cNvPr id="3" name="Content Placeholder 2">
            <a:extLst>
              <a:ext uri="{FF2B5EF4-FFF2-40B4-BE49-F238E27FC236}">
                <a16:creationId xmlns:a16="http://schemas.microsoft.com/office/drawing/2014/main" id="{6DC86611-2E27-0D3D-DDBE-F90FCD6A579E}"/>
              </a:ext>
            </a:extLst>
          </p:cNvPr>
          <p:cNvSpPr>
            <a:spLocks noGrp="1"/>
          </p:cNvSpPr>
          <p:nvPr>
            <p:ph idx="1"/>
          </p:nvPr>
        </p:nvSpPr>
        <p:spPr>
          <a:xfrm>
            <a:off x="4905955" y="2071316"/>
            <a:ext cx="6713552" cy="4114800"/>
          </a:xfrm>
        </p:spPr>
        <p:txBody>
          <a:bodyPr anchor="t">
            <a:normAutofit fontScale="77500" lnSpcReduction="20000"/>
          </a:bodyPr>
          <a:lstStyle/>
          <a:p>
            <a:pPr marL="0" indent="0" algn="ctr">
              <a:buNone/>
            </a:pPr>
            <a:endParaRPr lang="en-US" sz="6600">
              <a:latin typeface="Sabon Next LT" panose="02000500000000000000" pitchFamily="2" charset="0"/>
              <a:cs typeface="Sabon Next LT" panose="02000500000000000000" pitchFamily="2" charset="0"/>
            </a:endParaRPr>
          </a:p>
          <a:p>
            <a:pPr marL="0" indent="0" algn="ctr">
              <a:buNone/>
            </a:pPr>
            <a:r>
              <a:rPr lang="en-US" sz="9600">
                <a:latin typeface="Sabon Next LT" panose="02000500000000000000" pitchFamily="2" charset="0"/>
                <a:cs typeface="Sabon Next LT" panose="02000500000000000000" pitchFamily="2" charset="0"/>
              </a:rPr>
              <a:t>Georgia Milestones Assessment Results</a:t>
            </a:r>
            <a:endParaRPr lang="en-US" sz="1700">
              <a:latin typeface="Sabon Next LT" panose="02000500000000000000" pitchFamily="2" charset="0"/>
              <a:cs typeface="Sabon Next LT" panose="02000500000000000000" pitchFamily="2" charset="0"/>
            </a:endParaRPr>
          </a:p>
        </p:txBody>
      </p:sp>
    </p:spTree>
    <p:extLst>
      <p:ext uri="{BB962C8B-B14F-4D97-AF65-F5344CB8AC3E}">
        <p14:creationId xmlns:p14="http://schemas.microsoft.com/office/powerpoint/2010/main" val="977008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C65632B81DB37459C09363304385015" ma:contentTypeVersion="13" ma:contentTypeDescription="Create a new document." ma:contentTypeScope="" ma:versionID="01f7d11254f5692fce403b578da76e3f">
  <xsd:schema xmlns:xsd="http://www.w3.org/2001/XMLSchema" xmlns:xs="http://www.w3.org/2001/XMLSchema" xmlns:p="http://schemas.microsoft.com/office/2006/metadata/properties" xmlns:ns3="26d69b20-a00b-493b-a736-466cbb968835" xmlns:ns4="6d77d773-abef-437a-9ed0-fd0a59e49dba" targetNamespace="http://schemas.microsoft.com/office/2006/metadata/properties" ma:root="true" ma:fieldsID="c519844bbc93b26cc8bc69ee6ab63412" ns3:_="" ns4:_="">
    <xsd:import namespace="26d69b20-a00b-493b-a736-466cbb968835"/>
    <xsd:import namespace="6d77d773-abef-437a-9ed0-fd0a59e49db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69b20-a00b-493b-a736-466cbb9688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77d773-abef-437a-9ed0-fd0a59e49d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AB337B-4E58-457C-B0DA-78C136341597}">
  <ds:schemaRefs>
    <ds:schemaRef ds:uri="http://schemas.microsoft.com/sharepoint/v3/contenttype/forms"/>
  </ds:schemaRefs>
</ds:datastoreItem>
</file>

<file path=customXml/itemProps2.xml><?xml version="1.0" encoding="utf-8"?>
<ds:datastoreItem xmlns:ds="http://schemas.openxmlformats.org/officeDocument/2006/customXml" ds:itemID="{BBE90A8B-2C7B-4AC8-8215-5AAD867ABF4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6d77d773-abef-437a-9ed0-fd0a59e49dba"/>
    <ds:schemaRef ds:uri="26d69b20-a00b-493b-a736-466cbb968835"/>
    <ds:schemaRef ds:uri="http://www.w3.org/XML/1998/namespace"/>
    <ds:schemaRef ds:uri="http://purl.org/dc/dcmitype/"/>
  </ds:schemaRefs>
</ds:datastoreItem>
</file>

<file path=customXml/itemProps3.xml><?xml version="1.0" encoding="utf-8"?>
<ds:datastoreItem xmlns:ds="http://schemas.openxmlformats.org/officeDocument/2006/customXml" ds:itemID="{A2EDFD58-67E3-461B-9A5E-3407EDDDC9E8}">
  <ds:schemaRefs>
    <ds:schemaRef ds:uri="26d69b20-a00b-493b-a736-466cbb968835"/>
    <ds:schemaRef ds:uri="6d77d773-abef-437a-9ed0-fd0a59e49d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TotalTime>
  <Words>1311</Words>
  <Application>Microsoft Office PowerPoint</Application>
  <PresentationFormat>Widescreen</PresentationFormat>
  <Paragraphs>159</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Abadi</vt:lpstr>
      <vt:lpstr>Arial</vt:lpstr>
      <vt:lpstr>Calibri</vt:lpstr>
      <vt:lpstr>Calibri Light</vt:lpstr>
      <vt:lpstr>Sabon Next LT</vt:lpstr>
      <vt:lpstr>Times New Roman</vt:lpstr>
      <vt:lpstr>Verdana</vt:lpstr>
      <vt:lpstr>Office Theme</vt:lpstr>
      <vt:lpstr>   Ralph J. Bunche Middle School  </vt:lpstr>
      <vt:lpstr>Go Team Meeting Norms</vt:lpstr>
      <vt:lpstr>Ralph J. Bunche Middle School</vt:lpstr>
      <vt:lpstr>Ralph J. Bunche Middle School</vt:lpstr>
      <vt:lpstr> Ralph J. Bunche Middle School</vt:lpstr>
      <vt:lpstr>PowerPoint Presentation</vt:lpstr>
      <vt:lpstr>Strategic Plan Smart Goals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Glows &amp; Grows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Ralph J. Bunche Middle School</dc:title>
  <dc:creator>Whitfield, Kimberly</dc:creator>
  <cp:lastModifiedBy>Whitfield, Kimberly</cp:lastModifiedBy>
  <cp:revision>3</cp:revision>
  <dcterms:created xsi:type="dcterms:W3CDTF">2022-08-07T22:40:49Z</dcterms:created>
  <dcterms:modified xsi:type="dcterms:W3CDTF">2023-06-15T23:16:37Z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0x0101008C65632B81DB37459C09363304385015</vt:lpwstr>
  </property>
</Properties>
</file>