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84" r:id="rId11"/>
    <p:sldId id="333" r:id="rId12"/>
    <p:sldId id="335" r:id="rId13"/>
    <p:sldId id="295" r:id="rId14"/>
    <p:sldId id="336" r:id="rId15"/>
    <p:sldId id="337" r:id="rId16"/>
    <p:sldId id="338" r:id="rId17"/>
    <p:sldId id="339" r:id="rId18"/>
    <p:sldId id="340" r:id="rId19"/>
    <p:sldId id="290" r:id="rId20"/>
    <p:sldId id="33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1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4BAAF2-1675-46E6-BA2C-2826D1DAF3E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AED7F072-12EC-4001-AC82-3D44BFB554CD}">
      <dgm:prSet custT="1"/>
      <dgm:spPr/>
      <dgm:t>
        <a:bodyPr/>
        <a:lstStyle/>
        <a:p>
          <a:pPr>
            <a:defRPr b="1"/>
          </a:pPr>
          <a:r>
            <a:rPr lang="en-US" sz="1200"/>
            <a:t>Overview</a:t>
          </a:r>
        </a:p>
      </dgm:t>
    </dgm:pt>
    <dgm:pt modelId="{7103EFF3-CFD7-4DD4-85FD-0C29D21E3BE3}" type="parTrans" cxnId="{371473C5-9D67-40D0-BBBF-83F6B1FB2723}">
      <dgm:prSet/>
      <dgm:spPr/>
      <dgm:t>
        <a:bodyPr/>
        <a:lstStyle/>
        <a:p>
          <a:endParaRPr lang="en-US"/>
        </a:p>
      </dgm:t>
    </dgm:pt>
    <dgm:pt modelId="{7D5309D0-283B-493D-9D39-412928A15793}" type="sibTrans" cxnId="{371473C5-9D67-40D0-BBBF-83F6B1FB2723}">
      <dgm:prSet/>
      <dgm:spPr/>
      <dgm:t>
        <a:bodyPr/>
        <a:lstStyle/>
        <a:p>
          <a:endParaRPr lang="en-US"/>
        </a:p>
      </dgm:t>
    </dgm:pt>
    <dgm:pt modelId="{7E4C842A-1BA3-46F6-8389-7D17CEAC1C65}">
      <dgm:prSet custT="1"/>
      <dgm:spPr/>
      <dgm:t>
        <a:bodyPr/>
        <a:lstStyle/>
        <a:p>
          <a:r>
            <a:rPr lang="en-US" sz="1400">
              <a:solidFill>
                <a:schemeClr val="tx1"/>
              </a:solidFill>
              <a:latin typeface="Times New Roman" panose="02020603050405020304" pitchFamily="18" charset="0"/>
              <a:ea typeface="+mn-ea"/>
              <a:cs typeface="Times New Roman" panose="02020603050405020304" pitchFamily="18" charset="0"/>
            </a:rPr>
            <a:t>Increase student growth in literacy and numeracy</a:t>
          </a:r>
          <a:endParaRPr lang="en-US" sz="1400">
            <a:latin typeface="Times New Roman" panose="02020603050405020304" pitchFamily="18" charset="0"/>
            <a:cs typeface="Times New Roman" panose="02020603050405020304" pitchFamily="18" charset="0"/>
          </a:endParaRPr>
        </a:p>
      </dgm:t>
    </dgm:pt>
    <dgm:pt modelId="{20A57765-9F4C-4E55-8A0D-717FA7E28462}" type="parTrans" cxnId="{4D43964B-B308-4902-A2ED-436DF2BB8ADC}">
      <dgm:prSet/>
      <dgm:spPr/>
      <dgm:t>
        <a:bodyPr/>
        <a:lstStyle/>
        <a:p>
          <a:endParaRPr lang="en-US"/>
        </a:p>
      </dgm:t>
    </dgm:pt>
    <dgm:pt modelId="{D73E3855-E591-477A-8FE5-CC7BD7F480E8}" type="sibTrans" cxnId="{4D43964B-B308-4902-A2ED-436DF2BB8ADC}">
      <dgm:prSet/>
      <dgm:spPr/>
      <dgm:t>
        <a:bodyPr/>
        <a:lstStyle/>
        <a:p>
          <a:endParaRPr lang="en-US"/>
        </a:p>
      </dgm:t>
    </dgm:pt>
    <dgm:pt modelId="{E4E89821-637D-41E0-B006-BB661ABD7B94}">
      <dgm:prSet custT="1"/>
      <dgm:spPr/>
      <dgm:t>
        <a:bodyPr/>
        <a:lstStyle/>
        <a:p>
          <a:pPr>
            <a:defRPr b="1"/>
          </a:pPr>
          <a:r>
            <a:rPr lang="en-US" sz="1200"/>
            <a:t>SMART GOALS</a:t>
          </a:r>
        </a:p>
      </dgm:t>
    </dgm:pt>
    <dgm:pt modelId="{F9E5CB0C-5AB4-4560-9D10-35E69B0A753D}" type="parTrans" cxnId="{EFDEB3CD-BF27-4AD1-937A-0AE95184A662}">
      <dgm:prSet/>
      <dgm:spPr/>
      <dgm:t>
        <a:bodyPr/>
        <a:lstStyle/>
        <a:p>
          <a:endParaRPr lang="en-US"/>
        </a:p>
      </dgm:t>
    </dgm:pt>
    <dgm:pt modelId="{82E47E7A-FDB6-43E1-B906-FB93EC6BBF65}" type="sibTrans" cxnId="{EFDEB3CD-BF27-4AD1-937A-0AE95184A662}">
      <dgm:prSet/>
      <dgm:spPr/>
      <dgm:t>
        <a:bodyPr/>
        <a:lstStyle/>
        <a:p>
          <a:endParaRPr lang="en-US"/>
        </a:p>
      </dgm:t>
    </dgm:pt>
    <dgm:pt modelId="{2B4FC968-6B0F-4C21-8386-6132A67CBA1D}">
      <dgm:prSet custT="1"/>
      <dgm:spPr/>
      <dgm:t>
        <a:bodyPr/>
        <a:lstStyle/>
        <a:p>
          <a:r>
            <a:rPr lang="en-US" sz="1400">
              <a:solidFill>
                <a:schemeClr val="tx1"/>
              </a:solidFill>
              <a:latin typeface="Times New Roman" panose="02020603050405020304" pitchFamily="18" charset="0"/>
              <a:ea typeface="+mn-ea"/>
              <a:cs typeface="Times New Roman" panose="02020603050405020304" pitchFamily="18" charset="0"/>
            </a:rPr>
            <a:t>Implementation of the IB curriculum</a:t>
          </a:r>
        </a:p>
      </dgm:t>
    </dgm:pt>
    <dgm:pt modelId="{3AB93F8D-347F-4F8D-AB70-E89F6FC222FA}" type="parTrans" cxnId="{8DEE7785-664B-4460-AD35-52CF534B798A}">
      <dgm:prSet/>
      <dgm:spPr/>
      <dgm:t>
        <a:bodyPr/>
        <a:lstStyle/>
        <a:p>
          <a:endParaRPr lang="en-US"/>
        </a:p>
      </dgm:t>
    </dgm:pt>
    <dgm:pt modelId="{DD6BE5BF-F302-4C47-96DA-A46071625CFD}" type="sibTrans" cxnId="{8DEE7785-664B-4460-AD35-52CF534B798A}">
      <dgm:prSet/>
      <dgm:spPr/>
      <dgm:t>
        <a:bodyPr/>
        <a:lstStyle/>
        <a:p>
          <a:endParaRPr lang="en-US"/>
        </a:p>
      </dgm:t>
    </dgm:pt>
    <dgm:pt modelId="{57F0B421-78E7-4F96-9B1C-10402F8799C6}">
      <dgm:prSet custT="1"/>
      <dgm:spPr/>
      <dgm:t>
        <a:bodyPr/>
        <a:lstStyle/>
        <a:p>
          <a:r>
            <a:rPr lang="en-US" sz="1400">
              <a:latin typeface="Times New Roman" panose="02020603050405020304" pitchFamily="18" charset="0"/>
              <a:cs typeface="Times New Roman" panose="02020603050405020304" pitchFamily="18" charset="0"/>
            </a:rPr>
            <a:t>Implement social and emotional learning programs to develop strong school stakeholders. </a:t>
          </a:r>
          <a:endParaRPr lang="en-US" sz="1400" b="1" baseline="0">
            <a:latin typeface="Times New Roman" panose="02020603050405020304" pitchFamily="18" charset="0"/>
            <a:cs typeface="Times New Roman" panose="02020603050405020304" pitchFamily="18" charset="0"/>
          </a:endParaRPr>
        </a:p>
      </dgm:t>
    </dgm:pt>
    <dgm:pt modelId="{D260AD11-5484-44DD-86F3-7D1A6A5E8851}" type="parTrans" cxnId="{AECB893B-CE46-4DE3-A596-45A0B70E055F}">
      <dgm:prSet/>
      <dgm:spPr/>
      <dgm:t>
        <a:bodyPr/>
        <a:lstStyle/>
        <a:p>
          <a:endParaRPr lang="en-US"/>
        </a:p>
      </dgm:t>
    </dgm:pt>
    <dgm:pt modelId="{2B539CCF-F951-4F61-B5A7-33FF6F9A4F1E}" type="sibTrans" cxnId="{AECB893B-CE46-4DE3-A596-45A0B70E055F}">
      <dgm:prSet/>
      <dgm:spPr/>
      <dgm:t>
        <a:bodyPr/>
        <a:lstStyle/>
        <a:p>
          <a:endParaRPr lang="en-US"/>
        </a:p>
      </dgm:t>
    </dgm:pt>
    <dgm:pt modelId="{C7E13B2F-9F38-41F6-9F81-1C7638111EB2}">
      <dgm:prSet custT="1"/>
      <dgm:spPr/>
      <dgm:t>
        <a:bodyPr/>
        <a:lstStyle/>
        <a:p>
          <a:r>
            <a:rPr lang="en-US" sz="1400" spc="-10">
              <a:latin typeface="Times New Roman" panose="02020603050405020304" pitchFamily="18" charset="0"/>
              <a:cs typeface="Times New Roman" panose="02020603050405020304" pitchFamily="18" charset="0"/>
            </a:rPr>
            <a:t>Recruit, train and retain effective teaching staff and recruit high quality staff</a:t>
          </a:r>
          <a:endParaRPr lang="en-US" sz="1400">
            <a:latin typeface="Times New Roman" panose="02020603050405020304" pitchFamily="18" charset="0"/>
            <a:cs typeface="Times New Roman" panose="02020603050405020304" pitchFamily="18" charset="0"/>
          </a:endParaRPr>
        </a:p>
      </dgm:t>
    </dgm:pt>
    <dgm:pt modelId="{D88F112D-1BB1-416A-8B4F-ACFED05AE032}" type="parTrans" cxnId="{114D7D35-4597-4025-8705-F98BE5100E00}">
      <dgm:prSet/>
      <dgm:spPr/>
      <dgm:t>
        <a:bodyPr/>
        <a:lstStyle/>
        <a:p>
          <a:endParaRPr lang="en-US"/>
        </a:p>
      </dgm:t>
    </dgm:pt>
    <dgm:pt modelId="{41867139-3E02-4074-850D-D4296A44A585}" type="sibTrans" cxnId="{114D7D35-4597-4025-8705-F98BE5100E00}">
      <dgm:prSet/>
      <dgm:spPr/>
      <dgm:t>
        <a:bodyPr/>
        <a:lstStyle/>
        <a:p>
          <a:endParaRPr lang="en-US"/>
        </a:p>
      </dgm:t>
    </dgm:pt>
    <dgm:pt modelId="{23C7E672-2973-42CC-9890-42C989F3B79A}">
      <dgm:prSet custT="1"/>
      <dgm:spPr/>
      <dgm:t>
        <a:bodyPr/>
        <a:lstStyle/>
        <a:p>
          <a:r>
            <a:rPr lang="en-US" sz="1400" spc="-10">
              <a:latin typeface="Times New Roman" panose="02020603050405020304" pitchFamily="18" charset="0"/>
              <a:cs typeface="Times New Roman" panose="02020603050405020304" pitchFamily="18" charset="0"/>
            </a:rPr>
            <a:t>Implement wellness strategies and resources for staff</a:t>
          </a:r>
          <a:endParaRPr lang="en-US" sz="1400">
            <a:latin typeface="Times New Roman" panose="02020603050405020304" pitchFamily="18" charset="0"/>
            <a:cs typeface="Times New Roman" panose="02020603050405020304" pitchFamily="18" charset="0"/>
          </a:endParaRPr>
        </a:p>
      </dgm:t>
    </dgm:pt>
    <dgm:pt modelId="{E1B0DC3A-325E-44DD-A5FA-424D52B81A2B}" type="parTrans" cxnId="{AE9F9A33-D1F1-447E-B3CA-7BB629EDA150}">
      <dgm:prSet/>
      <dgm:spPr/>
      <dgm:t>
        <a:bodyPr/>
        <a:lstStyle/>
        <a:p>
          <a:endParaRPr lang="en-US"/>
        </a:p>
      </dgm:t>
    </dgm:pt>
    <dgm:pt modelId="{B83D9602-F1E1-4D8A-B257-A095BB7C6F4F}" type="sibTrans" cxnId="{AE9F9A33-D1F1-447E-B3CA-7BB629EDA150}">
      <dgm:prSet/>
      <dgm:spPr/>
      <dgm:t>
        <a:bodyPr/>
        <a:lstStyle/>
        <a:p>
          <a:endParaRPr lang="en-US"/>
        </a:p>
      </dgm:t>
    </dgm:pt>
    <dgm:pt modelId="{7FA5DA0D-C58F-43E9-AF2F-D33AF2759605}">
      <dgm:prSet custT="1"/>
      <dgm:spPr/>
      <dgm:t>
        <a:bodyPr/>
        <a:lstStyle/>
        <a:p>
          <a:r>
            <a:rPr lang="en-US" sz="1400" spc="-10">
              <a:latin typeface="Times New Roman" panose="02020603050405020304" pitchFamily="18" charset="0"/>
              <a:cs typeface="Times New Roman" panose="02020603050405020304" pitchFamily="18" charset="0"/>
            </a:rPr>
            <a:t>Implement Advanced Via Individual Determination Program to individual course determination based on student readiness</a:t>
          </a:r>
          <a:endParaRPr lang="en-US" sz="1400">
            <a:latin typeface="Times New Roman" panose="02020603050405020304" pitchFamily="18" charset="0"/>
            <a:cs typeface="Times New Roman" panose="02020603050405020304" pitchFamily="18" charset="0"/>
          </a:endParaRPr>
        </a:p>
      </dgm:t>
    </dgm:pt>
    <dgm:pt modelId="{AB078651-AD81-4AF3-863B-B49CBE58D539}" type="parTrans" cxnId="{AC443B6C-46D8-4978-A594-07EF8AF8E461}">
      <dgm:prSet/>
      <dgm:spPr/>
      <dgm:t>
        <a:bodyPr/>
        <a:lstStyle/>
        <a:p>
          <a:endParaRPr lang="en-US"/>
        </a:p>
      </dgm:t>
    </dgm:pt>
    <dgm:pt modelId="{EB7F88BC-97DF-4032-8AC4-9EAE6F9E9E1D}" type="sibTrans" cxnId="{AC443B6C-46D8-4978-A594-07EF8AF8E461}">
      <dgm:prSet/>
      <dgm:spPr/>
      <dgm:t>
        <a:bodyPr/>
        <a:lstStyle/>
        <a:p>
          <a:endParaRPr lang="en-US"/>
        </a:p>
      </dgm:t>
    </dgm:pt>
    <dgm:pt modelId="{69C62A2D-5D79-4CFB-A08D-F050E189D649}">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At least 30%  of students will be  proficient or distinguished on the Math milestones by 2022 and a 5% increase each year thereafter.</a:t>
          </a:r>
          <a:endParaRPr lang="en-US" sz="1400">
            <a:latin typeface="Times New Roman" panose="02020603050405020304" pitchFamily="18" charset="0"/>
            <a:cs typeface="Times New Roman" panose="02020603050405020304" pitchFamily="18" charset="0"/>
          </a:endParaRPr>
        </a:p>
      </dgm:t>
    </dgm:pt>
    <dgm:pt modelId="{F3F1582C-591F-4642-8002-94F115330C26}" type="parTrans" cxnId="{95577212-EBAE-494E-921B-2F1E2AA30A4B}">
      <dgm:prSet/>
      <dgm:spPr/>
      <dgm:t>
        <a:bodyPr/>
        <a:lstStyle/>
        <a:p>
          <a:endParaRPr lang="en-US"/>
        </a:p>
      </dgm:t>
    </dgm:pt>
    <dgm:pt modelId="{5BF1AE7B-45D3-417F-A0B5-E15E7FC3CCEA}" type="sibTrans" cxnId="{95577212-EBAE-494E-921B-2F1E2AA30A4B}">
      <dgm:prSet/>
      <dgm:spPr/>
      <dgm:t>
        <a:bodyPr/>
        <a:lstStyle/>
        <a:p>
          <a:endParaRPr lang="en-US"/>
        </a:p>
      </dgm:t>
    </dgm:pt>
    <dgm:pt modelId="{CA3A3E1A-41A4-48C1-8024-95906713F4A7}">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 At least 30% of students will be proficient or distinguished on the ELA milestones by 2022 and a 5% increase each year thereafter. </a:t>
          </a:r>
          <a:endParaRPr lang="en-US" sz="1400">
            <a:latin typeface="Times New Roman" panose="02020603050405020304" pitchFamily="18" charset="0"/>
            <a:cs typeface="Times New Roman" panose="02020603050405020304" pitchFamily="18" charset="0"/>
          </a:endParaRPr>
        </a:p>
      </dgm:t>
    </dgm:pt>
    <dgm:pt modelId="{F11A1290-18F4-4E67-AC85-09B1AC9AD85E}" type="parTrans" cxnId="{CB8B7D15-5A15-4FA1-84B5-AFB01A83DC31}">
      <dgm:prSet/>
      <dgm:spPr/>
      <dgm:t>
        <a:bodyPr/>
        <a:lstStyle/>
        <a:p>
          <a:endParaRPr lang="en-US"/>
        </a:p>
      </dgm:t>
    </dgm:pt>
    <dgm:pt modelId="{DED45646-9D13-48BE-9471-79085735DE9B}" type="sibTrans" cxnId="{CB8B7D15-5A15-4FA1-84B5-AFB01A83DC31}">
      <dgm:prSet/>
      <dgm:spPr/>
      <dgm:t>
        <a:bodyPr/>
        <a:lstStyle/>
        <a:p>
          <a:endParaRPr lang="en-US"/>
        </a:p>
      </dgm:t>
    </dgm:pt>
    <dgm:pt modelId="{1423DF27-55EB-4710-9A45-582E513E8CD2}">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Retain 80% of our staff over the next five years</a:t>
          </a:r>
          <a:endParaRPr lang="en-US" sz="1400">
            <a:latin typeface="Times New Roman" panose="02020603050405020304" pitchFamily="18" charset="0"/>
            <a:cs typeface="Times New Roman" panose="02020603050405020304" pitchFamily="18" charset="0"/>
          </a:endParaRPr>
        </a:p>
      </dgm:t>
    </dgm:pt>
    <dgm:pt modelId="{85BBEF93-C8AB-415E-91DF-43AAF02E4C71}" type="parTrans" cxnId="{92F08C9E-4601-477D-A6F6-8B890AFE2EB9}">
      <dgm:prSet/>
      <dgm:spPr/>
      <dgm:t>
        <a:bodyPr/>
        <a:lstStyle/>
        <a:p>
          <a:endParaRPr lang="en-US"/>
        </a:p>
      </dgm:t>
    </dgm:pt>
    <dgm:pt modelId="{6E14D83A-92D7-4B90-AEBE-F80D38A70FF0}" type="sibTrans" cxnId="{92F08C9E-4601-477D-A6F6-8B890AFE2EB9}">
      <dgm:prSet/>
      <dgm:spPr/>
      <dgm:t>
        <a:bodyPr/>
        <a:lstStyle/>
        <a:p>
          <a:endParaRPr lang="en-US"/>
        </a:p>
      </dgm:t>
    </dgm:pt>
    <dgm:pt modelId="{8134A50B-796A-4245-8777-BA9D7DC57B19}">
      <dgm:prSet/>
      <dgm:spPr/>
      <dgm:t>
        <a:bodyPr/>
        <a:lstStyle/>
        <a:p>
          <a:endParaRPr lang="en-US" sz="1000"/>
        </a:p>
      </dgm:t>
    </dgm:pt>
    <dgm:pt modelId="{0FAE2EDD-DA07-4E31-B815-AFC2EEC7EC62}" type="parTrans" cxnId="{345760B0-2DAE-4621-95C7-5D3FD78D6F11}">
      <dgm:prSet/>
      <dgm:spPr/>
      <dgm:t>
        <a:bodyPr/>
        <a:lstStyle/>
        <a:p>
          <a:endParaRPr lang="en-US"/>
        </a:p>
      </dgm:t>
    </dgm:pt>
    <dgm:pt modelId="{3A764BCD-7201-44FE-8D52-DDF5369560EF}" type="sibTrans" cxnId="{345760B0-2DAE-4621-95C7-5D3FD78D6F11}">
      <dgm:prSet/>
      <dgm:spPr/>
      <dgm:t>
        <a:bodyPr/>
        <a:lstStyle/>
        <a:p>
          <a:endParaRPr lang="en-US"/>
        </a:p>
      </dgm:t>
    </dgm:pt>
    <dgm:pt modelId="{32D3D71F-79F3-46E9-BAC2-68529ACFE6E3}">
      <dgm:prSet custT="1"/>
      <dgm:spPr/>
      <dgm:t>
        <a:bodyPr/>
        <a:lstStyle/>
        <a:p>
          <a:r>
            <a:rPr lang="en-US" sz="1400">
              <a:solidFill>
                <a:srgbClr val="000000"/>
              </a:solidFill>
              <a:latin typeface="Times New Roman" panose="02020603050405020304" pitchFamily="18" charset="0"/>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endParaRPr lang="en-US" sz="1400">
            <a:latin typeface="Times New Roman" panose="02020603050405020304" pitchFamily="18" charset="0"/>
            <a:cs typeface="Times New Roman" panose="02020603050405020304" pitchFamily="18" charset="0"/>
          </a:endParaRPr>
        </a:p>
      </dgm:t>
    </dgm:pt>
    <dgm:pt modelId="{F320D7A1-B794-4E7F-BBF6-6A09C4C7F5DF}" type="parTrans" cxnId="{E72C1C15-56A1-4386-89BE-B7849659F1F4}">
      <dgm:prSet/>
      <dgm:spPr/>
      <dgm:t>
        <a:bodyPr/>
        <a:lstStyle/>
        <a:p>
          <a:endParaRPr lang="en-US"/>
        </a:p>
      </dgm:t>
    </dgm:pt>
    <dgm:pt modelId="{AA212CD4-A8FA-4A81-A21E-70C724FD8D14}" type="sibTrans" cxnId="{E72C1C15-56A1-4386-89BE-B7849659F1F4}">
      <dgm:prSet/>
      <dgm:spPr/>
      <dgm:t>
        <a:bodyPr/>
        <a:lstStyle/>
        <a:p>
          <a:endParaRPr lang="en-US"/>
        </a:p>
      </dgm:t>
    </dgm:pt>
    <dgm:pt modelId="{80798256-719D-482D-BC62-7E88D1A8A027}">
      <dgm:prSet custT="1"/>
      <dgm:spPr/>
      <dgm:t>
        <a:bodyPr/>
        <a:lstStyle/>
        <a:p>
          <a:endParaRPr lang="en-US" sz="1400">
            <a:latin typeface="Times New Roman" panose="02020603050405020304" pitchFamily="18" charset="0"/>
            <a:cs typeface="Times New Roman" panose="02020603050405020304" pitchFamily="18" charset="0"/>
          </a:endParaRPr>
        </a:p>
      </dgm:t>
    </dgm:pt>
    <dgm:pt modelId="{2FE1ABE6-B2A9-4AE2-9005-AB7407B95783}" type="parTrans" cxnId="{D7095258-CE7E-421F-A390-2CAC094E6755}">
      <dgm:prSet/>
      <dgm:spPr/>
      <dgm:t>
        <a:bodyPr/>
        <a:lstStyle/>
        <a:p>
          <a:endParaRPr lang="en-US"/>
        </a:p>
      </dgm:t>
    </dgm:pt>
    <dgm:pt modelId="{51DE250D-4BA8-41BD-9653-2AA7F58ABBDB}" type="sibTrans" cxnId="{D7095258-CE7E-421F-A390-2CAC094E6755}">
      <dgm:prSet/>
      <dgm:spPr/>
      <dgm:t>
        <a:bodyPr/>
        <a:lstStyle/>
        <a:p>
          <a:endParaRPr lang="en-US"/>
        </a:p>
      </dgm:t>
    </dgm:pt>
    <dgm:pt modelId="{29C8AB52-104B-4BE5-8653-9215BEF28CF6}">
      <dgm:prSet custT="1"/>
      <dgm:spPr/>
      <dgm:t>
        <a:bodyPr/>
        <a:lstStyle/>
        <a:p>
          <a:endParaRPr lang="en-US" sz="1400">
            <a:latin typeface="Times New Roman" panose="02020603050405020304" pitchFamily="18" charset="0"/>
            <a:cs typeface="Times New Roman" panose="02020603050405020304" pitchFamily="18" charset="0"/>
          </a:endParaRPr>
        </a:p>
      </dgm:t>
    </dgm:pt>
    <dgm:pt modelId="{E7AB4013-56C2-46F4-B043-2321EFD78B37}" type="parTrans" cxnId="{AC5BC622-EEAD-40E8-B349-8ECA90306BAC}">
      <dgm:prSet/>
      <dgm:spPr/>
      <dgm:t>
        <a:bodyPr/>
        <a:lstStyle/>
        <a:p>
          <a:endParaRPr lang="en-US"/>
        </a:p>
      </dgm:t>
    </dgm:pt>
    <dgm:pt modelId="{B4EFEA82-E392-4BAC-9C5D-876864C04EC6}" type="sibTrans" cxnId="{AC5BC622-EEAD-40E8-B349-8ECA90306BAC}">
      <dgm:prSet/>
      <dgm:spPr/>
      <dgm:t>
        <a:bodyPr/>
        <a:lstStyle/>
        <a:p>
          <a:endParaRPr lang="en-US"/>
        </a:p>
      </dgm:t>
    </dgm:pt>
    <dgm:pt modelId="{DDB7F542-D788-4642-9055-6D2A6ED80571}" type="pres">
      <dgm:prSet presAssocID="{7A4BAAF2-1675-46E6-BA2C-2826D1DAF3EE}" presName="linear" presStyleCnt="0">
        <dgm:presLayoutVars>
          <dgm:dir/>
          <dgm:animLvl val="lvl"/>
          <dgm:resizeHandles val="exact"/>
        </dgm:presLayoutVars>
      </dgm:prSet>
      <dgm:spPr/>
    </dgm:pt>
    <dgm:pt modelId="{DF6DCCA4-83FB-44D3-9896-C8455597D2A9}" type="pres">
      <dgm:prSet presAssocID="{AED7F072-12EC-4001-AC82-3D44BFB554CD}" presName="parentLin" presStyleCnt="0"/>
      <dgm:spPr/>
    </dgm:pt>
    <dgm:pt modelId="{70E873C9-26C6-4472-AE26-68A6D9840A6F}" type="pres">
      <dgm:prSet presAssocID="{AED7F072-12EC-4001-AC82-3D44BFB554CD}" presName="parentLeftMargin" presStyleLbl="node1" presStyleIdx="0" presStyleCnt="2"/>
      <dgm:spPr/>
    </dgm:pt>
    <dgm:pt modelId="{0D6B2DC6-63A6-4972-9A47-8A2678455242}" type="pres">
      <dgm:prSet presAssocID="{AED7F072-12EC-4001-AC82-3D44BFB554CD}" presName="parentText" presStyleLbl="node1" presStyleIdx="0" presStyleCnt="2">
        <dgm:presLayoutVars>
          <dgm:chMax val="0"/>
          <dgm:bulletEnabled val="1"/>
        </dgm:presLayoutVars>
      </dgm:prSet>
      <dgm:spPr/>
    </dgm:pt>
    <dgm:pt modelId="{59826155-B89A-4D05-8F6E-45504FBBFB76}" type="pres">
      <dgm:prSet presAssocID="{AED7F072-12EC-4001-AC82-3D44BFB554CD}" presName="negativeSpace" presStyleCnt="0"/>
      <dgm:spPr/>
    </dgm:pt>
    <dgm:pt modelId="{B4CBBE68-C870-42D6-A461-A277438E2160}" type="pres">
      <dgm:prSet presAssocID="{AED7F072-12EC-4001-AC82-3D44BFB554CD}" presName="childText" presStyleLbl="conFgAcc1" presStyleIdx="0" presStyleCnt="2">
        <dgm:presLayoutVars>
          <dgm:bulletEnabled val="1"/>
        </dgm:presLayoutVars>
      </dgm:prSet>
      <dgm:spPr/>
    </dgm:pt>
    <dgm:pt modelId="{2AA20B16-702C-4CC6-86BB-5C3E5DA45A6D}" type="pres">
      <dgm:prSet presAssocID="{7D5309D0-283B-493D-9D39-412928A15793}" presName="spaceBetweenRectangles" presStyleCnt="0"/>
      <dgm:spPr/>
    </dgm:pt>
    <dgm:pt modelId="{3101FFBF-D7A6-4D28-94C5-B5419721DEB7}" type="pres">
      <dgm:prSet presAssocID="{E4E89821-637D-41E0-B006-BB661ABD7B94}" presName="parentLin" presStyleCnt="0"/>
      <dgm:spPr/>
    </dgm:pt>
    <dgm:pt modelId="{627CDB93-06EA-4187-B6AE-6FCC395B233F}" type="pres">
      <dgm:prSet presAssocID="{E4E89821-637D-41E0-B006-BB661ABD7B94}" presName="parentLeftMargin" presStyleLbl="node1" presStyleIdx="0" presStyleCnt="2"/>
      <dgm:spPr/>
    </dgm:pt>
    <dgm:pt modelId="{99A4EA19-2C48-4F1F-B2FE-583F7197CC8B}" type="pres">
      <dgm:prSet presAssocID="{E4E89821-637D-41E0-B006-BB661ABD7B94}" presName="parentText" presStyleLbl="node1" presStyleIdx="1" presStyleCnt="2">
        <dgm:presLayoutVars>
          <dgm:chMax val="0"/>
          <dgm:bulletEnabled val="1"/>
        </dgm:presLayoutVars>
      </dgm:prSet>
      <dgm:spPr/>
    </dgm:pt>
    <dgm:pt modelId="{F96FF9E4-C0A3-4DB8-83A5-13FAE65910CB}" type="pres">
      <dgm:prSet presAssocID="{E4E89821-637D-41E0-B006-BB661ABD7B94}" presName="negativeSpace" presStyleCnt="0"/>
      <dgm:spPr/>
    </dgm:pt>
    <dgm:pt modelId="{F5A5D594-737C-4176-A75C-ECD1AB2864CB}" type="pres">
      <dgm:prSet presAssocID="{E4E89821-637D-41E0-B006-BB661ABD7B94}" presName="childText" presStyleLbl="conFgAcc1" presStyleIdx="1" presStyleCnt="2" custScaleY="92920" custLinFactY="76511" custLinFactNeighborY="100000">
        <dgm:presLayoutVars>
          <dgm:bulletEnabled val="1"/>
        </dgm:presLayoutVars>
      </dgm:prSet>
      <dgm:spPr/>
    </dgm:pt>
  </dgm:ptLst>
  <dgm:cxnLst>
    <dgm:cxn modelId="{4C3A860E-5F4B-4EA7-866F-5730C37570E1}" type="presOf" srcId="{29C8AB52-104B-4BE5-8653-9215BEF28CF6}" destId="{F5A5D594-737C-4176-A75C-ECD1AB2864CB}" srcOrd="0" destOrd="0" presId="urn:microsoft.com/office/officeart/2005/8/layout/list1"/>
    <dgm:cxn modelId="{95577212-EBAE-494E-921B-2F1E2AA30A4B}" srcId="{E4E89821-637D-41E0-B006-BB661ABD7B94}" destId="{69C62A2D-5D79-4CFB-A08D-F050E189D649}" srcOrd="1" destOrd="0" parTransId="{F3F1582C-591F-4642-8002-94F115330C26}" sibTransId="{5BF1AE7B-45D3-417F-A0B5-E15E7FC3CCEA}"/>
    <dgm:cxn modelId="{E72C1C15-56A1-4386-89BE-B7849659F1F4}" srcId="{E4E89821-637D-41E0-B006-BB661ABD7B94}" destId="{32D3D71F-79F3-46E9-BAC2-68529ACFE6E3}" srcOrd="4" destOrd="0" parTransId="{F320D7A1-B794-4E7F-BBF6-6A09C4C7F5DF}" sibTransId="{AA212CD4-A8FA-4A81-A21E-70C724FD8D14}"/>
    <dgm:cxn modelId="{CB8B7D15-5A15-4FA1-84B5-AFB01A83DC31}" srcId="{E4E89821-637D-41E0-B006-BB661ABD7B94}" destId="{CA3A3E1A-41A4-48C1-8024-95906713F4A7}" srcOrd="2" destOrd="0" parTransId="{F11A1290-18F4-4E67-AC85-09B1AC9AD85E}" sibTransId="{DED45646-9D13-48BE-9471-79085735DE9B}"/>
    <dgm:cxn modelId="{56F5AA1C-8CF0-4768-A1D8-A008BB0B02AA}" type="presOf" srcId="{C7E13B2F-9F38-41F6-9F81-1C7638111EB2}" destId="{B4CBBE68-C870-42D6-A461-A277438E2160}" srcOrd="0" destOrd="4" presId="urn:microsoft.com/office/officeart/2005/8/layout/list1"/>
    <dgm:cxn modelId="{7385411E-48AE-421F-A580-613DA31D45BB}" type="presOf" srcId="{CA3A3E1A-41A4-48C1-8024-95906713F4A7}" destId="{F5A5D594-737C-4176-A75C-ECD1AB2864CB}" srcOrd="0" destOrd="2" presId="urn:microsoft.com/office/officeart/2005/8/layout/list1"/>
    <dgm:cxn modelId="{AC5BC622-EEAD-40E8-B349-8ECA90306BAC}" srcId="{E4E89821-637D-41E0-B006-BB661ABD7B94}" destId="{29C8AB52-104B-4BE5-8653-9215BEF28CF6}" srcOrd="0" destOrd="0" parTransId="{E7AB4013-56C2-46F4-B043-2321EFD78B37}" sibTransId="{B4EFEA82-E392-4BAC-9C5D-876864C04EC6}"/>
    <dgm:cxn modelId="{D3C40827-EEBD-4B16-A19B-7AD0478B833E}" type="presOf" srcId="{23C7E672-2973-42CC-9890-42C989F3B79A}" destId="{B4CBBE68-C870-42D6-A461-A277438E2160}" srcOrd="0" destOrd="5" presId="urn:microsoft.com/office/officeart/2005/8/layout/list1"/>
    <dgm:cxn modelId="{7B51A52F-E2C7-40CA-958E-DFE52AD2F31D}" type="presOf" srcId="{69C62A2D-5D79-4CFB-A08D-F050E189D649}" destId="{F5A5D594-737C-4176-A75C-ECD1AB2864CB}" srcOrd="0" destOrd="1" presId="urn:microsoft.com/office/officeart/2005/8/layout/list1"/>
    <dgm:cxn modelId="{AE9F9A33-D1F1-447E-B3CA-7BB629EDA150}" srcId="{AED7F072-12EC-4001-AC82-3D44BFB554CD}" destId="{23C7E672-2973-42CC-9890-42C989F3B79A}" srcOrd="5" destOrd="0" parTransId="{E1B0DC3A-325E-44DD-A5FA-424D52B81A2B}" sibTransId="{B83D9602-F1E1-4D8A-B257-A095BB7C6F4F}"/>
    <dgm:cxn modelId="{114D7D35-4597-4025-8705-F98BE5100E00}" srcId="{AED7F072-12EC-4001-AC82-3D44BFB554CD}" destId="{C7E13B2F-9F38-41F6-9F81-1C7638111EB2}" srcOrd="4" destOrd="0" parTransId="{D88F112D-1BB1-416A-8B4F-ACFED05AE032}" sibTransId="{41867139-3E02-4074-850D-D4296A44A585}"/>
    <dgm:cxn modelId="{AECB893B-CE46-4DE3-A596-45A0B70E055F}" srcId="{AED7F072-12EC-4001-AC82-3D44BFB554CD}" destId="{57F0B421-78E7-4F96-9B1C-10402F8799C6}" srcOrd="3" destOrd="0" parTransId="{D260AD11-5484-44DD-86F3-7D1A6A5E8851}" sibTransId="{2B539CCF-F951-4F61-B5A7-33FF6F9A4F1E}"/>
    <dgm:cxn modelId="{411BED40-65CD-4C69-9448-C8AFF797549A}" type="presOf" srcId="{E4E89821-637D-41E0-B006-BB661ABD7B94}" destId="{627CDB93-06EA-4187-B6AE-6FCC395B233F}" srcOrd="0" destOrd="0" presId="urn:microsoft.com/office/officeart/2005/8/layout/list1"/>
    <dgm:cxn modelId="{613F4A61-7460-4C75-B63A-CFB63C728B62}" type="presOf" srcId="{7E4C842A-1BA3-46F6-8389-7D17CEAC1C65}" destId="{B4CBBE68-C870-42D6-A461-A277438E2160}" srcOrd="0" destOrd="1" presId="urn:microsoft.com/office/officeart/2005/8/layout/list1"/>
    <dgm:cxn modelId="{B93D584B-4819-4A9C-829E-354E37284375}" type="presOf" srcId="{AED7F072-12EC-4001-AC82-3D44BFB554CD}" destId="{70E873C9-26C6-4472-AE26-68A6D9840A6F}" srcOrd="0" destOrd="0" presId="urn:microsoft.com/office/officeart/2005/8/layout/list1"/>
    <dgm:cxn modelId="{4D43964B-B308-4902-A2ED-436DF2BB8ADC}" srcId="{AED7F072-12EC-4001-AC82-3D44BFB554CD}" destId="{7E4C842A-1BA3-46F6-8389-7D17CEAC1C65}" srcOrd="1" destOrd="0" parTransId="{20A57765-9F4C-4E55-8A0D-717FA7E28462}" sibTransId="{D73E3855-E591-477A-8FE5-CC7BD7F480E8}"/>
    <dgm:cxn modelId="{AC443B6C-46D8-4978-A594-07EF8AF8E461}" srcId="{AED7F072-12EC-4001-AC82-3D44BFB554CD}" destId="{7FA5DA0D-C58F-43E9-AF2F-D33AF2759605}" srcOrd="6" destOrd="0" parTransId="{AB078651-AD81-4AF3-863B-B49CBE58D539}" sibTransId="{EB7F88BC-97DF-4032-8AC4-9EAE6F9E9E1D}"/>
    <dgm:cxn modelId="{D0A6FB6D-EB7F-45F5-A8AE-9B77E0A764A7}" type="presOf" srcId="{80798256-719D-482D-BC62-7E88D1A8A027}" destId="{B4CBBE68-C870-42D6-A461-A277438E2160}" srcOrd="0" destOrd="0" presId="urn:microsoft.com/office/officeart/2005/8/layout/list1"/>
    <dgm:cxn modelId="{64348F50-0586-4FBA-8A83-422229D35444}" type="presOf" srcId="{8134A50B-796A-4245-8777-BA9D7DC57B19}" destId="{F5A5D594-737C-4176-A75C-ECD1AB2864CB}" srcOrd="0" destOrd="5" presId="urn:microsoft.com/office/officeart/2005/8/layout/list1"/>
    <dgm:cxn modelId="{D7095258-CE7E-421F-A390-2CAC094E6755}" srcId="{AED7F072-12EC-4001-AC82-3D44BFB554CD}" destId="{80798256-719D-482D-BC62-7E88D1A8A027}" srcOrd="0" destOrd="0" parTransId="{2FE1ABE6-B2A9-4AE2-9005-AB7407B95783}" sibTransId="{51DE250D-4BA8-41BD-9653-2AA7F58ABBDB}"/>
    <dgm:cxn modelId="{3BF03F59-3613-4A37-AE5A-498BB14B2F26}" type="presOf" srcId="{1423DF27-55EB-4710-9A45-582E513E8CD2}" destId="{F5A5D594-737C-4176-A75C-ECD1AB2864CB}" srcOrd="0" destOrd="3" presId="urn:microsoft.com/office/officeart/2005/8/layout/list1"/>
    <dgm:cxn modelId="{8DEE7785-664B-4460-AD35-52CF534B798A}" srcId="{AED7F072-12EC-4001-AC82-3D44BFB554CD}" destId="{2B4FC968-6B0F-4C21-8386-6132A67CBA1D}" srcOrd="2" destOrd="0" parTransId="{3AB93F8D-347F-4F8D-AB70-E89F6FC222FA}" sibTransId="{DD6BE5BF-F302-4C47-96DA-A46071625CFD}"/>
    <dgm:cxn modelId="{59BB1587-9161-41E7-B52C-FF360BE8ED02}" type="presOf" srcId="{57F0B421-78E7-4F96-9B1C-10402F8799C6}" destId="{B4CBBE68-C870-42D6-A461-A277438E2160}" srcOrd="0" destOrd="3" presId="urn:microsoft.com/office/officeart/2005/8/layout/list1"/>
    <dgm:cxn modelId="{92F08C9E-4601-477D-A6F6-8B890AFE2EB9}" srcId="{E4E89821-637D-41E0-B006-BB661ABD7B94}" destId="{1423DF27-55EB-4710-9A45-582E513E8CD2}" srcOrd="3" destOrd="0" parTransId="{85BBEF93-C8AB-415E-91DF-43AAF02E4C71}" sibTransId="{6E14D83A-92D7-4B90-AEBE-F80D38A70FF0}"/>
    <dgm:cxn modelId="{345760B0-2DAE-4621-95C7-5D3FD78D6F11}" srcId="{E4E89821-637D-41E0-B006-BB661ABD7B94}" destId="{8134A50B-796A-4245-8777-BA9D7DC57B19}" srcOrd="5" destOrd="0" parTransId="{0FAE2EDD-DA07-4E31-B815-AFC2EEC7EC62}" sibTransId="{3A764BCD-7201-44FE-8D52-DDF5369560EF}"/>
    <dgm:cxn modelId="{FEBB90BA-D8A9-4970-A0CB-B186BB3216C8}" type="presOf" srcId="{7FA5DA0D-C58F-43E9-AF2F-D33AF2759605}" destId="{B4CBBE68-C870-42D6-A461-A277438E2160}" srcOrd="0" destOrd="6" presId="urn:microsoft.com/office/officeart/2005/8/layout/list1"/>
    <dgm:cxn modelId="{371473C5-9D67-40D0-BBBF-83F6B1FB2723}" srcId="{7A4BAAF2-1675-46E6-BA2C-2826D1DAF3EE}" destId="{AED7F072-12EC-4001-AC82-3D44BFB554CD}" srcOrd="0" destOrd="0" parTransId="{7103EFF3-CFD7-4DD4-85FD-0C29D21E3BE3}" sibTransId="{7D5309D0-283B-493D-9D39-412928A15793}"/>
    <dgm:cxn modelId="{EFDEB3CD-BF27-4AD1-937A-0AE95184A662}" srcId="{7A4BAAF2-1675-46E6-BA2C-2826D1DAF3EE}" destId="{E4E89821-637D-41E0-B006-BB661ABD7B94}" srcOrd="1" destOrd="0" parTransId="{F9E5CB0C-5AB4-4560-9D10-35E69B0A753D}" sibTransId="{82E47E7A-FDB6-43E1-B906-FB93EC6BBF65}"/>
    <dgm:cxn modelId="{47AC42D1-4F92-4E2E-9AEB-AE12A42044AB}" type="presOf" srcId="{7A4BAAF2-1675-46E6-BA2C-2826D1DAF3EE}" destId="{DDB7F542-D788-4642-9055-6D2A6ED80571}" srcOrd="0" destOrd="0" presId="urn:microsoft.com/office/officeart/2005/8/layout/list1"/>
    <dgm:cxn modelId="{483AA9D9-0EBF-4D78-B08B-E612685A6BC3}" type="presOf" srcId="{E4E89821-637D-41E0-B006-BB661ABD7B94}" destId="{99A4EA19-2C48-4F1F-B2FE-583F7197CC8B}" srcOrd="1" destOrd="0" presId="urn:microsoft.com/office/officeart/2005/8/layout/list1"/>
    <dgm:cxn modelId="{FB9FABE8-2BC8-4432-B0B2-1483E8587D6C}" type="presOf" srcId="{2B4FC968-6B0F-4C21-8386-6132A67CBA1D}" destId="{B4CBBE68-C870-42D6-A461-A277438E2160}" srcOrd="0" destOrd="2" presId="urn:microsoft.com/office/officeart/2005/8/layout/list1"/>
    <dgm:cxn modelId="{D9C1B8E9-75B2-4E01-B554-17DC3E9AA295}" type="presOf" srcId="{32D3D71F-79F3-46E9-BAC2-68529ACFE6E3}" destId="{F5A5D594-737C-4176-A75C-ECD1AB2864CB}" srcOrd="0" destOrd="4" presId="urn:microsoft.com/office/officeart/2005/8/layout/list1"/>
    <dgm:cxn modelId="{031137F5-C105-454A-BE24-9DC1A5BDEA55}" type="presOf" srcId="{AED7F072-12EC-4001-AC82-3D44BFB554CD}" destId="{0D6B2DC6-63A6-4972-9A47-8A2678455242}" srcOrd="1" destOrd="0" presId="urn:microsoft.com/office/officeart/2005/8/layout/list1"/>
    <dgm:cxn modelId="{228264FE-393E-481C-9A47-F37D085F0C56}" type="presParOf" srcId="{DDB7F542-D788-4642-9055-6D2A6ED80571}" destId="{DF6DCCA4-83FB-44D3-9896-C8455597D2A9}" srcOrd="0" destOrd="0" presId="urn:microsoft.com/office/officeart/2005/8/layout/list1"/>
    <dgm:cxn modelId="{2708FA96-A21B-4BFC-83D3-DF1381BBC9E0}" type="presParOf" srcId="{DF6DCCA4-83FB-44D3-9896-C8455597D2A9}" destId="{70E873C9-26C6-4472-AE26-68A6D9840A6F}" srcOrd="0" destOrd="0" presId="urn:microsoft.com/office/officeart/2005/8/layout/list1"/>
    <dgm:cxn modelId="{3056230F-E1E3-4926-91D0-23A45762373B}" type="presParOf" srcId="{DF6DCCA4-83FB-44D3-9896-C8455597D2A9}" destId="{0D6B2DC6-63A6-4972-9A47-8A2678455242}" srcOrd="1" destOrd="0" presId="urn:microsoft.com/office/officeart/2005/8/layout/list1"/>
    <dgm:cxn modelId="{EA9B79FF-4B97-400E-861C-65818B390ED3}" type="presParOf" srcId="{DDB7F542-D788-4642-9055-6D2A6ED80571}" destId="{59826155-B89A-4D05-8F6E-45504FBBFB76}" srcOrd="1" destOrd="0" presId="urn:microsoft.com/office/officeart/2005/8/layout/list1"/>
    <dgm:cxn modelId="{F5DA39F1-0BF5-4D8F-B5D2-9CA12044C98A}" type="presParOf" srcId="{DDB7F542-D788-4642-9055-6D2A6ED80571}" destId="{B4CBBE68-C870-42D6-A461-A277438E2160}" srcOrd="2" destOrd="0" presId="urn:microsoft.com/office/officeart/2005/8/layout/list1"/>
    <dgm:cxn modelId="{99E0A92D-B1E8-428D-8C88-AF2BA6C06276}" type="presParOf" srcId="{DDB7F542-D788-4642-9055-6D2A6ED80571}" destId="{2AA20B16-702C-4CC6-86BB-5C3E5DA45A6D}" srcOrd="3" destOrd="0" presId="urn:microsoft.com/office/officeart/2005/8/layout/list1"/>
    <dgm:cxn modelId="{760F5AE1-E4C8-44C2-A8B9-5834885D8ADF}" type="presParOf" srcId="{DDB7F542-D788-4642-9055-6D2A6ED80571}" destId="{3101FFBF-D7A6-4D28-94C5-B5419721DEB7}" srcOrd="4" destOrd="0" presId="urn:microsoft.com/office/officeart/2005/8/layout/list1"/>
    <dgm:cxn modelId="{6792F1CD-ABB8-44CD-BA27-C8003FAF81EC}" type="presParOf" srcId="{3101FFBF-D7A6-4D28-94C5-B5419721DEB7}" destId="{627CDB93-06EA-4187-B6AE-6FCC395B233F}" srcOrd="0" destOrd="0" presId="urn:microsoft.com/office/officeart/2005/8/layout/list1"/>
    <dgm:cxn modelId="{9A8FEF6D-6DAE-43B5-A417-C3A1421C1C2C}" type="presParOf" srcId="{3101FFBF-D7A6-4D28-94C5-B5419721DEB7}" destId="{99A4EA19-2C48-4F1F-B2FE-583F7197CC8B}" srcOrd="1" destOrd="0" presId="urn:microsoft.com/office/officeart/2005/8/layout/list1"/>
    <dgm:cxn modelId="{64E41458-A204-4F2E-BB15-C6B7C56C99F0}" type="presParOf" srcId="{DDB7F542-D788-4642-9055-6D2A6ED80571}" destId="{F96FF9E4-C0A3-4DB8-83A5-13FAE65910CB}" srcOrd="5" destOrd="0" presId="urn:microsoft.com/office/officeart/2005/8/layout/list1"/>
    <dgm:cxn modelId="{2F0AAF2E-5D6C-434A-8E80-C89C9EDD71BE}" type="presParOf" srcId="{DDB7F542-D788-4642-9055-6D2A6ED80571}" destId="{F5A5D594-737C-4176-A75C-ECD1AB2864C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BBE68-C870-42D6-A461-A277438E2160}">
      <dsp:nvSpPr>
        <dsp:cNvPr id="0" name=""/>
        <dsp:cNvSpPr/>
      </dsp:nvSpPr>
      <dsp:spPr>
        <a:xfrm>
          <a:off x="0" y="134302"/>
          <a:ext cx="6172199" cy="231613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031" tIns="166624" rIns="479031" bIns="99568" numCol="1" spcCol="1270" anchor="t" anchorCtr="0">
          <a:noAutofit/>
        </a:bodyPr>
        <a:lstStyle/>
        <a:p>
          <a:pPr marL="114300" lvl="1" indent="-114300" algn="l" defTabSz="622300">
            <a:lnSpc>
              <a:spcPct val="90000"/>
            </a:lnSpc>
            <a:spcBef>
              <a:spcPct val="0"/>
            </a:spcBef>
            <a:spcAft>
              <a:spcPct val="15000"/>
            </a:spcAft>
            <a:buChar char="•"/>
          </a:pP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chemeClr val="tx1"/>
              </a:solidFill>
              <a:latin typeface="Times New Roman" panose="02020603050405020304" pitchFamily="18" charset="0"/>
              <a:ea typeface="+mn-ea"/>
              <a:cs typeface="Times New Roman" panose="02020603050405020304" pitchFamily="18" charset="0"/>
            </a:rPr>
            <a:t>Increase student growth in literacy and numeracy</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chemeClr val="tx1"/>
              </a:solidFill>
              <a:latin typeface="Times New Roman" panose="02020603050405020304" pitchFamily="18" charset="0"/>
              <a:ea typeface="+mn-ea"/>
              <a:cs typeface="Times New Roman" panose="02020603050405020304" pitchFamily="18" charset="0"/>
            </a:rPr>
            <a:t>Implementation of the IB curriculum</a:t>
          </a:r>
        </a:p>
        <a:p>
          <a:pPr marL="114300" lvl="1" indent="-114300" algn="l" defTabSz="622300">
            <a:lnSpc>
              <a:spcPct val="90000"/>
            </a:lnSpc>
            <a:spcBef>
              <a:spcPct val="0"/>
            </a:spcBef>
            <a:spcAft>
              <a:spcPct val="15000"/>
            </a:spcAft>
            <a:buChar char="•"/>
          </a:pPr>
          <a:r>
            <a:rPr lang="en-US" sz="1400" kern="1200">
              <a:latin typeface="Times New Roman" panose="02020603050405020304" pitchFamily="18" charset="0"/>
              <a:cs typeface="Times New Roman" panose="02020603050405020304" pitchFamily="18" charset="0"/>
            </a:rPr>
            <a:t>Implement social and emotional learning programs to develop strong school stakeholders. </a:t>
          </a:r>
          <a:endParaRPr lang="en-US" sz="1400" b="1" kern="1200" baseline="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Recruit, train and retain effective teaching staff and recruit high quality staff</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Implement wellness strategies and resources for staff</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Implement Advanced Via Individual Determination Program to individual course determination based on student readiness</a:t>
          </a:r>
          <a:endParaRPr lang="en-US" sz="1400" kern="1200">
            <a:latin typeface="Times New Roman" panose="02020603050405020304" pitchFamily="18" charset="0"/>
            <a:cs typeface="Times New Roman" panose="02020603050405020304" pitchFamily="18" charset="0"/>
          </a:endParaRPr>
        </a:p>
      </dsp:txBody>
      <dsp:txXfrm>
        <a:off x="0" y="134302"/>
        <a:ext cx="6172199" cy="2316135"/>
      </dsp:txXfrm>
    </dsp:sp>
    <dsp:sp modelId="{0D6B2DC6-63A6-4972-9A47-8A2678455242}">
      <dsp:nvSpPr>
        <dsp:cNvPr id="0" name=""/>
        <dsp:cNvSpPr/>
      </dsp:nvSpPr>
      <dsp:spPr>
        <a:xfrm>
          <a:off x="308610" y="16338"/>
          <a:ext cx="4320540" cy="2359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533400">
            <a:lnSpc>
              <a:spcPct val="90000"/>
            </a:lnSpc>
            <a:spcBef>
              <a:spcPct val="0"/>
            </a:spcBef>
            <a:spcAft>
              <a:spcPct val="35000"/>
            </a:spcAft>
            <a:buNone/>
            <a:defRPr b="1"/>
          </a:pPr>
          <a:r>
            <a:rPr lang="en-US" sz="1200" kern="1200"/>
            <a:t>Overview</a:t>
          </a:r>
        </a:p>
      </dsp:txBody>
      <dsp:txXfrm>
        <a:off x="320127" y="27855"/>
        <a:ext cx="4297506" cy="212895"/>
      </dsp:txXfrm>
    </dsp:sp>
    <dsp:sp modelId="{F5A5D594-737C-4176-A75C-ECD1AB2864CB}">
      <dsp:nvSpPr>
        <dsp:cNvPr id="0" name=""/>
        <dsp:cNvSpPr/>
      </dsp:nvSpPr>
      <dsp:spPr>
        <a:xfrm>
          <a:off x="0" y="2627899"/>
          <a:ext cx="6172199" cy="22457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031" tIns="166624" rIns="479031" bIns="99568" numCol="1" spcCol="1270" anchor="t" anchorCtr="0">
          <a:noAutofit/>
        </a:bodyPr>
        <a:lstStyle/>
        <a:p>
          <a:pPr marL="114300" lvl="1" indent="-114300" algn="l" defTabSz="622300">
            <a:lnSpc>
              <a:spcPct val="90000"/>
            </a:lnSpc>
            <a:spcBef>
              <a:spcPct val="0"/>
            </a:spcBef>
            <a:spcAft>
              <a:spcPct val="15000"/>
            </a:spcAft>
            <a:buChar char="•"/>
          </a:pP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At least 30%  of students will be  proficient or distinguished on the Math milestones by 2022 and a 5% increase each year thereafter.</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 At least 30% of students will be proficient or distinguished on the ELA milestones by 2022 and a 5% increase each year thereafter. </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Retain 80% of our staff over the next five years</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rgbClr val="000000"/>
              </a:solidFill>
              <a:latin typeface="Times New Roman" panose="02020603050405020304" pitchFamily="18" charset="0"/>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endParaRPr lang="en-US" sz="1400" kern="1200">
            <a:latin typeface="Times New Roman" panose="02020603050405020304" pitchFamily="18" charset="0"/>
            <a:cs typeface="Times New Roman" panose="02020603050405020304" pitchFamily="18" charset="0"/>
          </a:endParaRPr>
        </a:p>
        <a:p>
          <a:pPr marL="57150" lvl="1" indent="-57150" algn="l" defTabSz="444500">
            <a:lnSpc>
              <a:spcPct val="90000"/>
            </a:lnSpc>
            <a:spcBef>
              <a:spcPct val="0"/>
            </a:spcBef>
            <a:spcAft>
              <a:spcPct val="15000"/>
            </a:spcAft>
            <a:buChar char="•"/>
          </a:pPr>
          <a:endParaRPr lang="en-US" sz="1000" kern="1200"/>
        </a:p>
      </dsp:txBody>
      <dsp:txXfrm>
        <a:off x="0" y="2627899"/>
        <a:ext cx="6172199" cy="2245725"/>
      </dsp:txXfrm>
    </dsp:sp>
    <dsp:sp modelId="{99A4EA19-2C48-4F1F-B2FE-583F7197CC8B}">
      <dsp:nvSpPr>
        <dsp:cNvPr id="0" name=""/>
        <dsp:cNvSpPr/>
      </dsp:nvSpPr>
      <dsp:spPr>
        <a:xfrm>
          <a:off x="308610" y="2493596"/>
          <a:ext cx="4320540" cy="2359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533400">
            <a:lnSpc>
              <a:spcPct val="90000"/>
            </a:lnSpc>
            <a:spcBef>
              <a:spcPct val="0"/>
            </a:spcBef>
            <a:spcAft>
              <a:spcPct val="35000"/>
            </a:spcAft>
            <a:buNone/>
            <a:defRPr b="1"/>
          </a:pPr>
          <a:r>
            <a:rPr lang="en-US" sz="1200" kern="1200"/>
            <a:t>SMART GOALS</a:t>
          </a:r>
        </a:p>
      </dsp:txBody>
      <dsp:txXfrm>
        <a:off x="320127" y="2505113"/>
        <a:ext cx="4297506" cy="21289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D381-971A-5FB0-0661-ABE1E5BB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55F0B0-0E0A-2B9B-622E-35AC163CE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6E9127-FD66-A6D9-9DDA-747A51B07227}"/>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70F13C6D-4760-0FD5-CB53-6D8F92E3C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DE62B-2A35-E765-A963-8E6A36D4A104}"/>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207415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31E4-981B-9A85-9522-40D3DC097B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4F415C-0235-C835-5601-12A5FACA1A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0B5D3C-51D0-7C0D-F120-4FF5740DD888}"/>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FBCA3022-C923-254A-7221-09DF3C6A3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19E8F3-D885-EF84-3AFB-9BFBE2A8A391}"/>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336534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98E9F5-94F0-C09C-B1CF-D17F40CAD6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8AF28F-82F7-8BDE-69C2-4E407C09A0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0A23A-D4CA-F9B5-FA31-E455F700C497}"/>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E5DACCAF-A718-6F72-F5D9-E209B63ED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727C73-100D-9C36-57BC-0A98446398AE}"/>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3666594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2488821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noAutofit/>
          </a:bodyPr>
          <a:lstStyle/>
          <a:p>
            <a:r>
              <a:rPr lang="en-US"/>
              <a:t>Presentation title</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126267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DDD27-3AE5-1B6D-601B-85343CA11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B3A826-0084-1BE1-360C-059718A4C0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BF35EB-888D-F2A2-11D7-4D3F58D88822}"/>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54CACE0C-D3C0-1632-B077-A1DAE6CE75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EC3B1-A78F-FBB5-1A04-56FA72E4D68C}"/>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259664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D04A-0431-E8F5-535F-C54444608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7A57D5-191A-52D2-F6B8-D8A452A11E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6A3FFC-717A-53C0-0469-C1F78A55696A}"/>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75DA7AE2-2EF9-3F9C-24C4-1769F6E311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A33DD8-DFDE-1D43-46EF-D2B476F9B925}"/>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21721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3A436-EFAB-4370-570C-47161D8C5F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F7706-F441-8A9E-4F29-7181294066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CB17F1-A8F1-562A-06F9-9B6D632588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3E704C-57E7-E072-D776-E67316B1A958}"/>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6" name="Footer Placeholder 5">
            <a:extLst>
              <a:ext uri="{FF2B5EF4-FFF2-40B4-BE49-F238E27FC236}">
                <a16:creationId xmlns:a16="http://schemas.microsoft.com/office/drawing/2014/main" id="{044CD2A3-C9BF-5EF9-ECD4-4CDC78822E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E1EB3F-A427-B391-F6D4-F09A5B054040}"/>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260480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A916C-EF3A-968C-644D-015273C68B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5C8241-631A-6A76-9626-1D27309074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66C284-24FD-171E-53A4-B5F7FBC1A1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6AD508-8DFB-1BB8-04AF-290AA81F3E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FE150-516F-3D91-2420-86BD39F4E6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500E04-264E-F6DD-C854-C9FCFA5A5A6F}"/>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8" name="Footer Placeholder 7">
            <a:extLst>
              <a:ext uri="{FF2B5EF4-FFF2-40B4-BE49-F238E27FC236}">
                <a16:creationId xmlns:a16="http://schemas.microsoft.com/office/drawing/2014/main" id="{747068C6-21E7-D559-E4E4-079B6C450B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5A32C4-D86B-9D7A-9D1B-843CC6F25069}"/>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934529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DF6E0-19CC-02CA-8DA4-223A6FF967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EFC04A-0B68-B277-1203-E9DBBA57FB7D}"/>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4" name="Footer Placeholder 3">
            <a:extLst>
              <a:ext uri="{FF2B5EF4-FFF2-40B4-BE49-F238E27FC236}">
                <a16:creationId xmlns:a16="http://schemas.microsoft.com/office/drawing/2014/main" id="{18E1DBCF-9B94-CE5C-9FE8-DA8DF95D60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7AAB0B-C8E6-9317-574F-7C0124DE15E6}"/>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3396259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FB4933-0C6E-3972-787D-94A861BDC8D0}"/>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3" name="Footer Placeholder 2">
            <a:extLst>
              <a:ext uri="{FF2B5EF4-FFF2-40B4-BE49-F238E27FC236}">
                <a16:creationId xmlns:a16="http://schemas.microsoft.com/office/drawing/2014/main" id="{6B4E17B3-9D72-F4E8-5709-5F93E08F19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6E5E02-8C11-FC45-3A06-510DF95253BB}"/>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215921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C6DA-DCB3-7B6F-7912-9688DD3104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AB7E90-4E38-9FD5-6D8D-1B05DD8DB4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CCE0BE-9238-7DDE-E84A-980526D3E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A434AF-C1C2-8B41-AA35-76E6FD41C20D}"/>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6" name="Footer Placeholder 5">
            <a:extLst>
              <a:ext uri="{FF2B5EF4-FFF2-40B4-BE49-F238E27FC236}">
                <a16:creationId xmlns:a16="http://schemas.microsoft.com/office/drawing/2014/main" id="{6227F8CA-DC2E-CE0C-8D23-B0DB240A4F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6225AA-6DEF-16AF-16D8-D6A8C9DEB6C1}"/>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138072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F36B1-7B08-05DE-9634-66ADFB99E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7AF9FB-CF3E-F9B4-D75E-9B7BC645FD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AAB3E1-D60C-D200-9C74-2A4BAB982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9F4F5-C996-100A-0181-D85212890978}"/>
              </a:ext>
            </a:extLst>
          </p:cNvPr>
          <p:cNvSpPr>
            <a:spLocks noGrp="1"/>
          </p:cNvSpPr>
          <p:nvPr>
            <p:ph type="dt" sz="half" idx="10"/>
          </p:nvPr>
        </p:nvSpPr>
        <p:spPr/>
        <p:txBody>
          <a:bodyPr/>
          <a:lstStyle/>
          <a:p>
            <a:fld id="{0EF1CD1E-E6A4-4541-9FAB-B86FA53FCCD2}" type="datetimeFigureOut">
              <a:rPr lang="en-US" smtClean="0"/>
              <a:t>6/15/2023</a:t>
            </a:fld>
            <a:endParaRPr lang="en-US"/>
          </a:p>
        </p:txBody>
      </p:sp>
      <p:sp>
        <p:nvSpPr>
          <p:cNvPr id="6" name="Footer Placeholder 5">
            <a:extLst>
              <a:ext uri="{FF2B5EF4-FFF2-40B4-BE49-F238E27FC236}">
                <a16:creationId xmlns:a16="http://schemas.microsoft.com/office/drawing/2014/main" id="{BF28B35E-1158-7B64-6CEF-72D8E42502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E7872F-DF6A-B074-016F-E7FFDD6B2DBB}"/>
              </a:ext>
            </a:extLst>
          </p:cNvPr>
          <p:cNvSpPr>
            <a:spLocks noGrp="1"/>
          </p:cNvSpPr>
          <p:nvPr>
            <p:ph type="sldNum" sz="quarter" idx="12"/>
          </p:nvPr>
        </p:nvSpPr>
        <p:spPr/>
        <p:txBody>
          <a:bodyPr/>
          <a:lstStyle/>
          <a:p>
            <a:fld id="{AFE492E3-CC4F-4229-8B1B-28026DABEF3A}" type="slidenum">
              <a:rPr lang="en-US" smtClean="0"/>
              <a:t>‹#›</a:t>
            </a:fld>
            <a:endParaRPr lang="en-US"/>
          </a:p>
        </p:txBody>
      </p:sp>
    </p:spTree>
    <p:extLst>
      <p:ext uri="{BB962C8B-B14F-4D97-AF65-F5344CB8AC3E}">
        <p14:creationId xmlns:p14="http://schemas.microsoft.com/office/powerpoint/2010/main" val="353939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9092FE-6FE4-F3CA-BE5F-49CFACC1F3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4E8A95-BFF0-D419-8915-8AE275D041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F9038A-3867-4989-2689-30654281B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1CD1E-E6A4-4541-9FAB-B86FA53FCCD2}" type="datetimeFigureOut">
              <a:rPr lang="en-US" smtClean="0"/>
              <a:t>6/15/2023</a:t>
            </a:fld>
            <a:endParaRPr lang="en-US"/>
          </a:p>
        </p:txBody>
      </p:sp>
      <p:sp>
        <p:nvSpPr>
          <p:cNvPr id="5" name="Footer Placeholder 4">
            <a:extLst>
              <a:ext uri="{FF2B5EF4-FFF2-40B4-BE49-F238E27FC236}">
                <a16:creationId xmlns:a16="http://schemas.microsoft.com/office/drawing/2014/main" id="{CF447028-9D21-0008-0060-09BB13C6A0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86117C-20D1-F094-7EB6-585B18C7B9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492E3-CC4F-4229-8B1B-28026DABEF3A}" type="slidenum">
              <a:rPr lang="en-US" smtClean="0"/>
              <a:t>‹#›</a:t>
            </a:fld>
            <a:endParaRPr lang="en-US"/>
          </a:p>
        </p:txBody>
      </p:sp>
    </p:spTree>
    <p:extLst>
      <p:ext uri="{BB962C8B-B14F-4D97-AF65-F5344CB8AC3E}">
        <p14:creationId xmlns:p14="http://schemas.microsoft.com/office/powerpoint/2010/main" val="2974006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417F1-6245-0707-64EA-2286E0636BEC}"/>
              </a:ext>
            </a:extLst>
          </p:cNvPr>
          <p:cNvSpPr>
            <a:spLocks noGrp="1"/>
          </p:cNvSpPr>
          <p:nvPr>
            <p:ph type="ctrTitle"/>
          </p:nvPr>
        </p:nvSpPr>
        <p:spPr>
          <a:xfrm>
            <a:off x="907576" y="1384533"/>
            <a:ext cx="9812740" cy="831867"/>
          </a:xfrm>
        </p:spPr>
        <p:txBody>
          <a:bodyPr>
            <a:normAutofit fontScale="90000"/>
          </a:bodyPr>
          <a:lstStyle/>
          <a:p>
            <a:r>
              <a:rPr lang="en-US">
                <a:latin typeface="Sabon Next LT" panose="02000500000000000000" pitchFamily="2" charset="0"/>
                <a:cs typeface="Sabon Next LT" panose="02000500000000000000" pitchFamily="2" charset="0"/>
              </a:rPr>
              <a:t>   Ralph J. Bunche Middle School		</a:t>
            </a:r>
          </a:p>
        </p:txBody>
      </p:sp>
      <p:sp>
        <p:nvSpPr>
          <p:cNvPr id="3" name="Subtitle 2">
            <a:extLst>
              <a:ext uri="{FF2B5EF4-FFF2-40B4-BE49-F238E27FC236}">
                <a16:creationId xmlns:a16="http://schemas.microsoft.com/office/drawing/2014/main" id="{C25ED9E6-2736-B56D-9854-5F9204F66AE5}"/>
              </a:ext>
            </a:extLst>
          </p:cNvPr>
          <p:cNvSpPr>
            <a:spLocks noGrp="1"/>
          </p:cNvSpPr>
          <p:nvPr>
            <p:ph type="subTitle" idx="1"/>
          </p:nvPr>
        </p:nvSpPr>
        <p:spPr>
          <a:xfrm>
            <a:off x="1524000" y="4083640"/>
            <a:ext cx="9144000" cy="2370220"/>
          </a:xfrm>
        </p:spPr>
        <p:txBody>
          <a:bodyPr/>
          <a:lstStyle/>
          <a:p>
            <a:r>
              <a:rPr lang="en-US" sz="4000" dirty="0">
                <a:latin typeface="Sabon Next LT" panose="02000500000000000000" pitchFamily="2" charset="0"/>
                <a:cs typeface="Sabon Next LT" panose="02000500000000000000" pitchFamily="2" charset="0"/>
              </a:rPr>
              <a:t>Principal’s Report</a:t>
            </a:r>
          </a:p>
          <a:p>
            <a:r>
              <a:rPr lang="en-US" sz="4000" dirty="0">
                <a:latin typeface="Sabon Next LT" panose="02000500000000000000" pitchFamily="2" charset="0"/>
                <a:cs typeface="Sabon Next LT" panose="02000500000000000000" pitchFamily="2" charset="0"/>
              </a:rPr>
              <a:t>Go Team Meeting</a:t>
            </a:r>
          </a:p>
          <a:p>
            <a:r>
              <a:rPr lang="en-US" dirty="0">
                <a:latin typeface="Sabon Next LT" panose="02000500000000000000" pitchFamily="2" charset="0"/>
                <a:cs typeface="Sabon Next LT" panose="02000500000000000000" pitchFamily="2" charset="0"/>
              </a:rPr>
              <a:t>Tuesday, August 30, 2022</a:t>
            </a:r>
          </a:p>
          <a:p>
            <a:r>
              <a:rPr lang="en-US" dirty="0">
                <a:latin typeface="Sabon Next LT" panose="02000500000000000000" pitchFamily="2" charset="0"/>
                <a:cs typeface="Sabon Next LT" panose="02000500000000000000" pitchFamily="2" charset="0"/>
              </a:rPr>
              <a:t>6:00 PM-7:00 PM</a:t>
            </a:r>
          </a:p>
        </p:txBody>
      </p:sp>
      <p:pic>
        <p:nvPicPr>
          <p:cNvPr id="5" name="Picture 4" descr="Logo&#10;&#10;Description automatically generated">
            <a:extLst>
              <a:ext uri="{FF2B5EF4-FFF2-40B4-BE49-F238E27FC236}">
                <a16:creationId xmlns:a16="http://schemas.microsoft.com/office/drawing/2014/main" id="{49047D3B-B539-492D-62A3-831432F39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9617" y="1589250"/>
            <a:ext cx="2122627" cy="2149496"/>
          </a:xfrm>
          <a:prstGeom prst="rect">
            <a:avLst/>
          </a:prstGeom>
        </p:spPr>
      </p:pic>
    </p:spTree>
    <p:extLst>
      <p:ext uri="{BB962C8B-B14F-4D97-AF65-F5344CB8AC3E}">
        <p14:creationId xmlns:p14="http://schemas.microsoft.com/office/powerpoint/2010/main" val="1870605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758951" y="284644"/>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MATH GMAS Results</a:t>
            </a:r>
          </a:p>
        </p:txBody>
      </p:sp>
      <p:pic>
        <p:nvPicPr>
          <p:cNvPr id="3" name="Picture 2">
            <a:extLst>
              <a:ext uri="{FF2B5EF4-FFF2-40B4-BE49-F238E27FC236}">
                <a16:creationId xmlns:a16="http://schemas.microsoft.com/office/drawing/2014/main" id="{C6DCB9D3-A34C-EFCA-7D73-0F76A59E49A8}"/>
              </a:ext>
            </a:extLst>
          </p:cNvPr>
          <p:cNvPicPr>
            <a:picLocks noChangeAspect="1"/>
          </p:cNvPicPr>
          <p:nvPr/>
        </p:nvPicPr>
        <p:blipFill>
          <a:blip r:embed="rId2"/>
          <a:stretch>
            <a:fillRect/>
          </a:stretch>
        </p:blipFill>
        <p:spPr>
          <a:xfrm>
            <a:off x="1300054" y="1179871"/>
            <a:ext cx="9588843" cy="5574889"/>
          </a:xfrm>
          <a:prstGeom prst="rect">
            <a:avLst/>
          </a:prstGeom>
          <a:noFill/>
        </p:spPr>
      </p:pic>
    </p:spTree>
    <p:extLst>
      <p:ext uri="{BB962C8B-B14F-4D97-AF65-F5344CB8AC3E}">
        <p14:creationId xmlns:p14="http://schemas.microsoft.com/office/powerpoint/2010/main" val="82864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963669" y="444479"/>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MATH GMAS Results</a:t>
            </a:r>
          </a:p>
        </p:txBody>
      </p:sp>
      <p:pic>
        <p:nvPicPr>
          <p:cNvPr id="4" name="Picture 3">
            <a:extLst>
              <a:ext uri="{FF2B5EF4-FFF2-40B4-BE49-F238E27FC236}">
                <a16:creationId xmlns:a16="http://schemas.microsoft.com/office/drawing/2014/main" id="{69C067F4-27D6-12DF-45B7-060DF51B2F5C}"/>
              </a:ext>
            </a:extLst>
          </p:cNvPr>
          <p:cNvPicPr>
            <a:picLocks noChangeAspect="1"/>
          </p:cNvPicPr>
          <p:nvPr/>
        </p:nvPicPr>
        <p:blipFill>
          <a:blip r:embed="rId2"/>
          <a:stretch>
            <a:fillRect/>
          </a:stretch>
        </p:blipFill>
        <p:spPr>
          <a:xfrm>
            <a:off x="1433016" y="1212575"/>
            <a:ext cx="8784610" cy="5401130"/>
          </a:xfrm>
          <a:prstGeom prst="rect">
            <a:avLst/>
          </a:prstGeom>
          <a:noFill/>
        </p:spPr>
      </p:pic>
      <p:sp>
        <p:nvSpPr>
          <p:cNvPr id="6" name="TextBox 5">
            <a:extLst>
              <a:ext uri="{FF2B5EF4-FFF2-40B4-BE49-F238E27FC236}">
                <a16:creationId xmlns:a16="http://schemas.microsoft.com/office/drawing/2014/main" id="{3B8053C0-524E-1E49-9FF2-14703E050C2D}"/>
              </a:ext>
            </a:extLst>
          </p:cNvPr>
          <p:cNvSpPr txBox="1"/>
          <p:nvPr/>
        </p:nvSpPr>
        <p:spPr>
          <a:xfrm>
            <a:off x="5568286" y="5657671"/>
            <a:ext cx="7137779" cy="1200329"/>
          </a:xfrm>
          <a:prstGeom prst="rect">
            <a:avLst/>
          </a:prstGeom>
          <a:noFill/>
        </p:spPr>
        <p:txBody>
          <a:bodyPr wrap="square">
            <a:spAutoFit/>
          </a:bodyPr>
          <a:lstStyle/>
          <a:p>
            <a:pPr algn="ctr" rtl="0">
              <a:spcBef>
                <a:spcPts val="0"/>
              </a:spcBef>
              <a:spcAft>
                <a:spcPts val="0"/>
              </a:spcAft>
            </a:pPr>
            <a:r>
              <a:rPr lang="en-US" sz="1800" b="1" i="0" u="none" strike="noStrike">
                <a:solidFill>
                  <a:srgbClr val="000000"/>
                </a:solidFill>
                <a:effectLst/>
                <a:latin typeface="Arial" panose="020B0604020202020204" pitchFamily="34" charset="0"/>
              </a:rPr>
              <a:t>Algebra I</a:t>
            </a:r>
            <a:endParaRPr lang="en-US" b="1">
              <a:effectLst/>
            </a:endParaRPr>
          </a:p>
          <a:p>
            <a:pPr rtl="0" fontAlgn="base">
              <a:spcBef>
                <a:spcPts val="0"/>
              </a:spcBef>
              <a:spcAft>
                <a:spcPts val="0"/>
              </a:spcAft>
              <a:buFont typeface="Arial" panose="020B0604020202020204" pitchFamily="34" charset="0"/>
              <a:buChar char="•"/>
            </a:pPr>
            <a:r>
              <a:rPr lang="en-US" sz="1800" b="0" i="0" u="none" strike="noStrike">
                <a:solidFill>
                  <a:srgbClr val="000000"/>
                </a:solidFill>
                <a:effectLst/>
                <a:latin typeface="Arial" panose="020B0604020202020204" pitchFamily="34" charset="0"/>
              </a:rPr>
              <a:t>Fewer than 10 Bunche students took the Algebra I EOC (N=9)</a:t>
            </a:r>
          </a:p>
          <a:p>
            <a:br>
              <a:rPr lang="en-US" b="0">
                <a:effectLst/>
              </a:rPr>
            </a:br>
            <a:endParaRPr lang="en-US"/>
          </a:p>
        </p:txBody>
      </p:sp>
    </p:spTree>
    <p:extLst>
      <p:ext uri="{BB962C8B-B14F-4D97-AF65-F5344CB8AC3E}">
        <p14:creationId xmlns:p14="http://schemas.microsoft.com/office/powerpoint/2010/main" val="26469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895430" y="210312"/>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ELA GMAS Results</a:t>
            </a:r>
          </a:p>
        </p:txBody>
      </p:sp>
      <p:pic>
        <p:nvPicPr>
          <p:cNvPr id="4" name="Picture 3">
            <a:extLst>
              <a:ext uri="{FF2B5EF4-FFF2-40B4-BE49-F238E27FC236}">
                <a16:creationId xmlns:a16="http://schemas.microsoft.com/office/drawing/2014/main" id="{EAFEA12A-0ACD-25C0-F157-7591AA6DB370}"/>
              </a:ext>
            </a:extLst>
          </p:cNvPr>
          <p:cNvPicPr>
            <a:picLocks noChangeAspect="1"/>
          </p:cNvPicPr>
          <p:nvPr/>
        </p:nvPicPr>
        <p:blipFill>
          <a:blip r:embed="rId2"/>
          <a:stretch>
            <a:fillRect/>
          </a:stretch>
        </p:blipFill>
        <p:spPr>
          <a:xfrm>
            <a:off x="1509539" y="979772"/>
            <a:ext cx="9435829" cy="5421027"/>
          </a:xfrm>
          <a:prstGeom prst="rect">
            <a:avLst/>
          </a:prstGeom>
          <a:noFill/>
        </p:spPr>
      </p:pic>
      <p:sp>
        <p:nvSpPr>
          <p:cNvPr id="8" name="Slide Number Placeholder 7">
            <a:extLst>
              <a:ext uri="{FF2B5EF4-FFF2-40B4-BE49-F238E27FC236}">
                <a16:creationId xmlns:a16="http://schemas.microsoft.com/office/drawing/2014/main" id="{AECF22D2-2B16-C40D-AA90-609B5CD08B3D}"/>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12</a:t>
            </a:fld>
            <a:endParaRPr lang="en-US"/>
          </a:p>
        </p:txBody>
      </p:sp>
    </p:spTree>
    <p:extLst>
      <p:ext uri="{BB962C8B-B14F-4D97-AF65-F5344CB8AC3E}">
        <p14:creationId xmlns:p14="http://schemas.microsoft.com/office/powerpoint/2010/main" val="330562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909077" y="457200"/>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ELA GMAS Results</a:t>
            </a:r>
          </a:p>
        </p:txBody>
      </p:sp>
      <p:pic>
        <p:nvPicPr>
          <p:cNvPr id="3" name="Picture 2">
            <a:extLst>
              <a:ext uri="{FF2B5EF4-FFF2-40B4-BE49-F238E27FC236}">
                <a16:creationId xmlns:a16="http://schemas.microsoft.com/office/drawing/2014/main" id="{AA277E21-63BE-98D2-9822-F8D90A1D7E40}"/>
              </a:ext>
            </a:extLst>
          </p:cNvPr>
          <p:cNvPicPr>
            <a:picLocks noChangeAspect="1"/>
          </p:cNvPicPr>
          <p:nvPr/>
        </p:nvPicPr>
        <p:blipFill>
          <a:blip r:embed="rId2"/>
          <a:stretch>
            <a:fillRect/>
          </a:stretch>
        </p:blipFill>
        <p:spPr>
          <a:xfrm>
            <a:off x="1066027" y="1281251"/>
            <a:ext cx="10671048" cy="5296529"/>
          </a:xfrm>
          <a:prstGeom prst="rect">
            <a:avLst/>
          </a:prstGeom>
          <a:noFill/>
        </p:spPr>
      </p:pic>
      <p:sp>
        <p:nvSpPr>
          <p:cNvPr id="8" name="Slide Number Placeholder 7">
            <a:extLst>
              <a:ext uri="{FF2B5EF4-FFF2-40B4-BE49-F238E27FC236}">
                <a16:creationId xmlns:a16="http://schemas.microsoft.com/office/drawing/2014/main" id="{AECF22D2-2B16-C40D-AA90-609B5CD08B3D}"/>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13</a:t>
            </a:fld>
            <a:endParaRPr lang="en-US"/>
          </a:p>
        </p:txBody>
      </p:sp>
    </p:spTree>
    <p:extLst>
      <p:ext uri="{BB962C8B-B14F-4D97-AF65-F5344CB8AC3E}">
        <p14:creationId xmlns:p14="http://schemas.microsoft.com/office/powerpoint/2010/main" val="1508291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977316" y="348837"/>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Science GMAS Results</a:t>
            </a:r>
          </a:p>
        </p:txBody>
      </p:sp>
      <p:pic>
        <p:nvPicPr>
          <p:cNvPr id="3" name="Picture 2">
            <a:extLst>
              <a:ext uri="{FF2B5EF4-FFF2-40B4-BE49-F238E27FC236}">
                <a16:creationId xmlns:a16="http://schemas.microsoft.com/office/drawing/2014/main" id="{65D6691F-959A-E123-2840-4FF0692D7C35}"/>
              </a:ext>
            </a:extLst>
          </p:cNvPr>
          <p:cNvPicPr>
            <a:picLocks noChangeAspect="1"/>
          </p:cNvPicPr>
          <p:nvPr/>
        </p:nvPicPr>
        <p:blipFill>
          <a:blip r:embed="rId2"/>
          <a:stretch>
            <a:fillRect/>
          </a:stretch>
        </p:blipFill>
        <p:spPr>
          <a:xfrm>
            <a:off x="1569696" y="1211580"/>
            <a:ext cx="9486287" cy="4434840"/>
          </a:xfrm>
          <a:prstGeom prst="rect">
            <a:avLst/>
          </a:prstGeom>
          <a:noFill/>
        </p:spPr>
      </p:pic>
      <p:sp>
        <p:nvSpPr>
          <p:cNvPr id="8" name="Slide Number Placeholder 7">
            <a:extLst>
              <a:ext uri="{FF2B5EF4-FFF2-40B4-BE49-F238E27FC236}">
                <a16:creationId xmlns:a16="http://schemas.microsoft.com/office/drawing/2014/main" id="{AECF22D2-2B16-C40D-AA90-609B5CD08B3D}"/>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14</a:t>
            </a:fld>
            <a:endParaRPr lang="en-US"/>
          </a:p>
        </p:txBody>
      </p:sp>
    </p:spTree>
    <p:extLst>
      <p:ext uri="{BB962C8B-B14F-4D97-AF65-F5344CB8AC3E}">
        <p14:creationId xmlns:p14="http://schemas.microsoft.com/office/powerpoint/2010/main" val="535594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34AB01C-508F-1CD2-AE72-376C07D912DC}"/>
              </a:ext>
            </a:extLst>
          </p:cNvPr>
          <p:cNvSpPr txBox="1">
            <a:spLocks/>
          </p:cNvSpPr>
          <p:nvPr/>
        </p:nvSpPr>
        <p:spPr>
          <a:xfrm>
            <a:off x="768096" y="320040"/>
            <a:ext cx="10671048" cy="768096"/>
          </a:xfrm>
          <a:prstGeom prst="rect">
            <a:avLst/>
          </a:prstGeom>
        </p:spPr>
        <p:txBody>
          <a:bodyPr vert="horz" lIns="91440" tIns="45720" rIns="91440" bIns="45720" rtlCol="0" anchor="t">
            <a:norm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spcAft>
                <a:spcPts val="600"/>
              </a:spcAft>
            </a:pPr>
            <a:r>
              <a:rPr lang="en-US" b="1" kern="1200" cap="all" baseline="0">
                <a:solidFill>
                  <a:schemeClr val="tx1"/>
                </a:solidFill>
                <a:latin typeface="Sabon Next LT" panose="02000500000000000000" pitchFamily="2" charset="0"/>
                <a:cs typeface="Sabon Next LT" panose="02000500000000000000" pitchFamily="2" charset="0"/>
              </a:rPr>
              <a:t>Science GMAS Results</a:t>
            </a:r>
          </a:p>
        </p:txBody>
      </p:sp>
      <p:pic>
        <p:nvPicPr>
          <p:cNvPr id="4" name="Picture 3">
            <a:extLst>
              <a:ext uri="{FF2B5EF4-FFF2-40B4-BE49-F238E27FC236}">
                <a16:creationId xmlns:a16="http://schemas.microsoft.com/office/drawing/2014/main" id="{DAABD7A9-A927-7620-2E6D-3C53635F1CDE}"/>
              </a:ext>
            </a:extLst>
          </p:cNvPr>
          <p:cNvPicPr>
            <a:picLocks noChangeAspect="1"/>
          </p:cNvPicPr>
          <p:nvPr/>
        </p:nvPicPr>
        <p:blipFill>
          <a:blip r:embed="rId2"/>
          <a:stretch>
            <a:fillRect/>
          </a:stretch>
        </p:blipFill>
        <p:spPr>
          <a:xfrm>
            <a:off x="887104" y="1211580"/>
            <a:ext cx="10167583" cy="5326380"/>
          </a:xfrm>
          <a:prstGeom prst="rect">
            <a:avLst/>
          </a:prstGeom>
          <a:noFill/>
        </p:spPr>
      </p:pic>
      <p:sp>
        <p:nvSpPr>
          <p:cNvPr id="8" name="Slide Number Placeholder 7">
            <a:extLst>
              <a:ext uri="{FF2B5EF4-FFF2-40B4-BE49-F238E27FC236}">
                <a16:creationId xmlns:a16="http://schemas.microsoft.com/office/drawing/2014/main" id="{AECF22D2-2B16-C40D-AA90-609B5CD08B3D}"/>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15</a:t>
            </a:fld>
            <a:endParaRPr lang="en-US"/>
          </a:p>
        </p:txBody>
      </p:sp>
    </p:spTree>
    <p:extLst>
      <p:ext uri="{BB962C8B-B14F-4D97-AF65-F5344CB8AC3E}">
        <p14:creationId xmlns:p14="http://schemas.microsoft.com/office/powerpoint/2010/main" val="1761715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9B0-6209-D3D0-9D5E-308B9F6E7303}"/>
              </a:ext>
            </a:extLst>
          </p:cNvPr>
          <p:cNvSpPr>
            <a:spLocks noGrp="1"/>
          </p:cNvSpPr>
          <p:nvPr>
            <p:ph type="title"/>
          </p:nvPr>
        </p:nvSpPr>
        <p:spPr>
          <a:xfrm>
            <a:off x="2013204" y="471008"/>
            <a:ext cx="8165592" cy="768096"/>
          </a:xfrm>
        </p:spPr>
        <p:txBody>
          <a:bodyPr>
            <a:normAutofit fontScale="90000"/>
          </a:bodyPr>
          <a:lstStyle/>
          <a:p>
            <a:pPr algn="ctr"/>
            <a:r>
              <a:rPr lang="en-US" b="1">
                <a:latin typeface="Sabon Next LT" panose="02000500000000000000" pitchFamily="2" charset="0"/>
                <a:cs typeface="Sabon Next LT" panose="02000500000000000000" pitchFamily="2" charset="0"/>
              </a:rPr>
              <a:t>Glows &amp; Grows</a:t>
            </a:r>
            <a:br>
              <a:rPr lang="en-US"/>
            </a:br>
            <a:endParaRPr lang="en-US"/>
          </a:p>
        </p:txBody>
      </p:sp>
      <p:sp>
        <p:nvSpPr>
          <p:cNvPr id="11" name="Text Placeholder 10">
            <a:extLst>
              <a:ext uri="{FF2B5EF4-FFF2-40B4-BE49-F238E27FC236}">
                <a16:creationId xmlns:a16="http://schemas.microsoft.com/office/drawing/2014/main" id="{A2C39DD0-CD86-2929-7808-58D17FC2C0A6}"/>
              </a:ext>
            </a:extLst>
          </p:cNvPr>
          <p:cNvSpPr>
            <a:spLocks noGrp="1"/>
          </p:cNvSpPr>
          <p:nvPr>
            <p:ph type="body" idx="1"/>
          </p:nvPr>
        </p:nvSpPr>
        <p:spPr>
          <a:xfrm>
            <a:off x="379828" y="1156748"/>
            <a:ext cx="3822192" cy="411480"/>
          </a:xfrm>
        </p:spPr>
        <p:txBody>
          <a:bodyPr>
            <a:normAutofit lnSpcReduction="10000"/>
          </a:bodyPr>
          <a:lstStyle/>
          <a:p>
            <a:r>
              <a:rPr lang="en-US" u="sng">
                <a:latin typeface="Sabon Next LT" panose="02000500000000000000" pitchFamily="2" charset="0"/>
                <a:cs typeface="Sabon Next LT" panose="02000500000000000000" pitchFamily="2" charset="0"/>
              </a:rPr>
              <a:t>Glows</a:t>
            </a:r>
          </a:p>
        </p:txBody>
      </p:sp>
      <p:sp>
        <p:nvSpPr>
          <p:cNvPr id="12" name="Content Placeholder 11">
            <a:extLst>
              <a:ext uri="{FF2B5EF4-FFF2-40B4-BE49-F238E27FC236}">
                <a16:creationId xmlns:a16="http://schemas.microsoft.com/office/drawing/2014/main" id="{CE3C1BFF-2275-1E7D-0604-E6F5CFEC01F6}"/>
              </a:ext>
            </a:extLst>
          </p:cNvPr>
          <p:cNvSpPr>
            <a:spLocks noGrp="1"/>
          </p:cNvSpPr>
          <p:nvPr>
            <p:ph sz="half" idx="2"/>
          </p:nvPr>
        </p:nvSpPr>
        <p:spPr>
          <a:xfrm>
            <a:off x="379828" y="1714639"/>
            <a:ext cx="7085971" cy="4672353"/>
          </a:xfrm>
        </p:spPr>
        <p:txBody>
          <a:bodyPr>
            <a:normAutofit fontScale="40000" lnSpcReduction="20000"/>
          </a:bodyPr>
          <a:lstStyle/>
          <a:p>
            <a:pPr marL="0" indent="0">
              <a:buNone/>
            </a:pPr>
            <a:r>
              <a:rPr lang="en-US" sz="4300">
                <a:latin typeface="Sabon Next LT" panose="02000500000000000000" pitchFamily="2" charset="0"/>
                <a:cs typeface="Sabon Next LT" panose="02000500000000000000" pitchFamily="2" charset="0"/>
              </a:rPr>
              <a:t>Began the school year fully staff (principal and teachers)</a:t>
            </a:r>
          </a:p>
          <a:p>
            <a:pPr marL="0" indent="0">
              <a:buNone/>
            </a:pPr>
            <a:endParaRPr lang="en-US" sz="4300">
              <a:latin typeface="Sabon Next LT" panose="02000500000000000000" pitchFamily="2" charset="0"/>
              <a:cs typeface="Sabon Next LT" panose="02000500000000000000" pitchFamily="2" charset="0"/>
            </a:endParaRPr>
          </a:p>
          <a:p>
            <a:pPr marL="0" indent="0">
              <a:buNone/>
            </a:pPr>
            <a:r>
              <a:rPr lang="en-US" sz="4300" b="1">
                <a:latin typeface="Sabon Next LT" panose="02000500000000000000" pitchFamily="2" charset="0"/>
                <a:cs typeface="Sabon Next LT" panose="02000500000000000000" pitchFamily="2" charset="0"/>
              </a:rPr>
              <a:t>Math</a:t>
            </a:r>
          </a:p>
          <a:p>
            <a:r>
              <a:rPr lang="en-US" sz="4300">
                <a:latin typeface="Sabon Next LT" panose="02000500000000000000" pitchFamily="2" charset="0"/>
                <a:cs typeface="Sabon Next LT" panose="02000500000000000000" pitchFamily="2" charset="0"/>
              </a:rPr>
              <a:t>Black and EL students’ proficiency rate similar to other APS MSs</a:t>
            </a:r>
          </a:p>
          <a:p>
            <a:r>
              <a:rPr lang="en-US" sz="4300">
                <a:latin typeface="Sabon Next LT" panose="02000500000000000000" pitchFamily="2" charset="0"/>
                <a:cs typeface="Sabon Next LT" panose="02000500000000000000" pitchFamily="2" charset="0"/>
              </a:rPr>
              <a:t>8</a:t>
            </a:r>
            <a:r>
              <a:rPr lang="en-US" sz="4300" baseline="30000">
                <a:latin typeface="Sabon Next LT" panose="02000500000000000000" pitchFamily="2" charset="0"/>
                <a:cs typeface="Sabon Next LT" panose="02000500000000000000" pitchFamily="2" charset="0"/>
              </a:rPr>
              <a:t>th</a:t>
            </a:r>
            <a:r>
              <a:rPr lang="en-US" sz="4300">
                <a:latin typeface="Sabon Next LT" panose="02000500000000000000" pitchFamily="2" charset="0"/>
                <a:cs typeface="Sabon Next LT" panose="02000500000000000000" pitchFamily="2" charset="0"/>
              </a:rPr>
              <a:t> grade students had highest proficiency rate</a:t>
            </a:r>
          </a:p>
          <a:p>
            <a:r>
              <a:rPr lang="en-US" sz="4300">
                <a:latin typeface="Sabon Next LT" panose="02000500000000000000" pitchFamily="2" charset="0"/>
                <a:cs typeface="Sabon Next LT" panose="02000500000000000000" pitchFamily="2" charset="0"/>
              </a:rPr>
              <a:t>Females had higher proficiency rate than males</a:t>
            </a:r>
          </a:p>
          <a:p>
            <a:pPr marL="0" indent="0">
              <a:buNone/>
            </a:pPr>
            <a:r>
              <a:rPr lang="en-US" sz="4300" b="1">
                <a:latin typeface="Sabon Next LT" panose="02000500000000000000" pitchFamily="2" charset="0"/>
                <a:cs typeface="Sabon Next LT" panose="02000500000000000000" pitchFamily="2" charset="0"/>
              </a:rPr>
              <a:t>ELA</a:t>
            </a:r>
          </a:p>
          <a:p>
            <a:r>
              <a:rPr lang="en-US" sz="4300">
                <a:latin typeface="Sabon Next LT" panose="02000500000000000000" pitchFamily="2" charset="0"/>
                <a:cs typeface="Sabon Next LT" panose="02000500000000000000" pitchFamily="2" charset="0"/>
              </a:rPr>
              <a:t>8</a:t>
            </a:r>
            <a:r>
              <a:rPr lang="en-US" sz="4300" baseline="30000">
                <a:latin typeface="Sabon Next LT" panose="02000500000000000000" pitchFamily="2" charset="0"/>
                <a:cs typeface="Sabon Next LT" panose="02000500000000000000" pitchFamily="2" charset="0"/>
              </a:rPr>
              <a:t>th</a:t>
            </a:r>
            <a:r>
              <a:rPr lang="en-US" sz="4300">
                <a:latin typeface="Sabon Next LT" panose="02000500000000000000" pitchFamily="2" charset="0"/>
                <a:cs typeface="Sabon Next LT" panose="02000500000000000000" pitchFamily="2" charset="0"/>
              </a:rPr>
              <a:t> grade students had highest proficiency rate</a:t>
            </a:r>
          </a:p>
          <a:p>
            <a:r>
              <a:rPr lang="en-US" sz="4300">
                <a:latin typeface="Sabon Next LT" panose="02000500000000000000" pitchFamily="2" charset="0"/>
                <a:cs typeface="Sabon Next LT" panose="02000500000000000000" pitchFamily="2" charset="0"/>
              </a:rPr>
              <a:t>EL students at BMS had higher proficiency rate than other APS MSs</a:t>
            </a:r>
          </a:p>
          <a:p>
            <a:r>
              <a:rPr lang="en-US" sz="4300">
                <a:latin typeface="Sabon Next LT" panose="02000500000000000000" pitchFamily="2" charset="0"/>
                <a:cs typeface="Sabon Next LT" panose="02000500000000000000" pitchFamily="2" charset="0"/>
              </a:rPr>
              <a:t>Female students had higher proficiency rate across all grades</a:t>
            </a:r>
          </a:p>
          <a:p>
            <a:pPr marL="0" indent="0">
              <a:buNone/>
            </a:pPr>
            <a:r>
              <a:rPr lang="en-US" sz="4300" b="1">
                <a:latin typeface="Sabon Next LT" panose="02000500000000000000" pitchFamily="2" charset="0"/>
                <a:cs typeface="Sabon Next LT" panose="02000500000000000000" pitchFamily="2" charset="0"/>
              </a:rPr>
              <a:t>Science</a:t>
            </a:r>
          </a:p>
          <a:p>
            <a:r>
              <a:rPr lang="en-US" sz="4300">
                <a:latin typeface="Sabon Next LT" panose="02000500000000000000" pitchFamily="2" charset="0"/>
                <a:cs typeface="Sabon Next LT" panose="02000500000000000000" pitchFamily="2" charset="0"/>
              </a:rPr>
              <a:t>8</a:t>
            </a:r>
            <a:r>
              <a:rPr lang="en-US" sz="4300" baseline="30000">
                <a:latin typeface="Sabon Next LT" panose="02000500000000000000" pitchFamily="2" charset="0"/>
                <a:cs typeface="Sabon Next LT" panose="02000500000000000000" pitchFamily="2" charset="0"/>
              </a:rPr>
              <a:t>th</a:t>
            </a:r>
            <a:r>
              <a:rPr lang="en-US" sz="4300">
                <a:latin typeface="Sabon Next LT" panose="02000500000000000000" pitchFamily="2" charset="0"/>
                <a:cs typeface="Sabon Next LT" panose="02000500000000000000" pitchFamily="2" charset="0"/>
              </a:rPr>
              <a:t> grade Black students  higher proficiency rate at BMS than other </a:t>
            </a:r>
          </a:p>
          <a:p>
            <a:pPr marL="0" indent="0">
              <a:buNone/>
            </a:pPr>
            <a:r>
              <a:rPr lang="en-US" sz="4300">
                <a:latin typeface="Sabon Next LT" panose="02000500000000000000" pitchFamily="2" charset="0"/>
                <a:cs typeface="Sabon Next LT" panose="02000500000000000000" pitchFamily="2" charset="0"/>
              </a:rPr>
              <a:t>     APS MSs</a:t>
            </a:r>
          </a:p>
          <a:p>
            <a:r>
              <a:rPr lang="en-US" sz="4300">
                <a:latin typeface="Sabon Next LT" panose="02000500000000000000" pitchFamily="2" charset="0"/>
                <a:cs typeface="Sabon Next LT" panose="02000500000000000000" pitchFamily="2" charset="0"/>
              </a:rPr>
              <a:t>8</a:t>
            </a:r>
            <a:r>
              <a:rPr lang="en-US" sz="4300" baseline="30000">
                <a:latin typeface="Sabon Next LT" panose="02000500000000000000" pitchFamily="2" charset="0"/>
                <a:cs typeface="Sabon Next LT" panose="02000500000000000000" pitchFamily="2" charset="0"/>
              </a:rPr>
              <a:t>th</a:t>
            </a:r>
            <a:r>
              <a:rPr lang="en-US" sz="4300">
                <a:latin typeface="Sabon Next LT" panose="02000500000000000000" pitchFamily="2" charset="0"/>
                <a:cs typeface="Sabon Next LT" panose="02000500000000000000" pitchFamily="2" charset="0"/>
              </a:rPr>
              <a:t> grade females had higher proficiency rate in SC</a:t>
            </a:r>
          </a:p>
          <a:p>
            <a:pPr marL="0" indent="0">
              <a:buNone/>
            </a:pPr>
            <a:endParaRPr lang="en-US"/>
          </a:p>
        </p:txBody>
      </p:sp>
      <p:sp>
        <p:nvSpPr>
          <p:cNvPr id="14" name="Content Placeholder 13">
            <a:extLst>
              <a:ext uri="{FF2B5EF4-FFF2-40B4-BE49-F238E27FC236}">
                <a16:creationId xmlns:a16="http://schemas.microsoft.com/office/drawing/2014/main" id="{DD1D0BF9-FCAA-67DA-79AB-E6E7E6D2B6A1}"/>
              </a:ext>
            </a:extLst>
          </p:cNvPr>
          <p:cNvSpPr>
            <a:spLocks noGrp="1"/>
          </p:cNvSpPr>
          <p:nvPr>
            <p:ph sz="quarter" idx="4"/>
          </p:nvPr>
        </p:nvSpPr>
        <p:spPr>
          <a:xfrm>
            <a:off x="6901039" y="1714640"/>
            <a:ext cx="4779683" cy="2381914"/>
          </a:xfrm>
        </p:spPr>
        <p:txBody>
          <a:bodyPr>
            <a:noAutofit/>
          </a:bodyPr>
          <a:lstStyle/>
          <a:p>
            <a:r>
              <a:rPr lang="en-US" sz="1800">
                <a:latin typeface="Sabon Next LT" panose="02000500000000000000" pitchFamily="2" charset="0"/>
                <a:cs typeface="Sabon Next LT" panose="02000500000000000000" pitchFamily="2" charset="0"/>
              </a:rPr>
              <a:t>Increase scores of all and subgroups students</a:t>
            </a:r>
          </a:p>
          <a:p>
            <a:r>
              <a:rPr lang="en-US" sz="1800">
                <a:latin typeface="Sabon Next LT" panose="02000500000000000000" pitchFamily="2" charset="0"/>
                <a:cs typeface="Sabon Next LT" panose="02000500000000000000" pitchFamily="2" charset="0"/>
              </a:rPr>
              <a:t>Provide mentoring programs for our students</a:t>
            </a:r>
          </a:p>
          <a:p>
            <a:r>
              <a:rPr lang="en-US" sz="1800">
                <a:latin typeface="Sabon Next LT" panose="02000500000000000000" pitchFamily="2" charset="0"/>
                <a:cs typeface="Sabon Next LT" panose="02000500000000000000" pitchFamily="2" charset="0"/>
              </a:rPr>
              <a:t>Engage our male students </a:t>
            </a:r>
          </a:p>
          <a:p>
            <a:r>
              <a:rPr lang="en-US" sz="1800">
                <a:latin typeface="Sabon Next LT" panose="02000500000000000000" pitchFamily="2" charset="0"/>
                <a:cs typeface="Sabon Next LT" panose="02000500000000000000" pitchFamily="2" charset="0"/>
              </a:rPr>
              <a:t>Continue to maintain full instructional staff</a:t>
            </a:r>
          </a:p>
        </p:txBody>
      </p:sp>
      <p:sp>
        <p:nvSpPr>
          <p:cNvPr id="4" name="Text Placeholder 3">
            <a:extLst>
              <a:ext uri="{FF2B5EF4-FFF2-40B4-BE49-F238E27FC236}">
                <a16:creationId xmlns:a16="http://schemas.microsoft.com/office/drawing/2014/main" id="{F905EDAF-7F0D-70A2-2FDE-151C980459DB}"/>
              </a:ext>
            </a:extLst>
          </p:cNvPr>
          <p:cNvSpPr>
            <a:spLocks noGrp="1"/>
          </p:cNvSpPr>
          <p:nvPr>
            <p:ph type="body" sz="quarter" idx="3"/>
          </p:nvPr>
        </p:nvSpPr>
        <p:spPr>
          <a:xfrm>
            <a:off x="7032858" y="1197926"/>
            <a:ext cx="3822192" cy="411480"/>
          </a:xfrm>
        </p:spPr>
        <p:txBody>
          <a:bodyPr>
            <a:normAutofit lnSpcReduction="10000"/>
          </a:bodyPr>
          <a:lstStyle/>
          <a:p>
            <a:r>
              <a:rPr lang="en-US" u="sng">
                <a:latin typeface="Sabon Next LT" panose="02000500000000000000" pitchFamily="2" charset="0"/>
                <a:cs typeface="Sabon Next LT" panose="02000500000000000000" pitchFamily="2" charset="0"/>
              </a:rPr>
              <a:t>Grows</a:t>
            </a:r>
          </a:p>
        </p:txBody>
      </p:sp>
      <p:pic>
        <p:nvPicPr>
          <p:cNvPr id="5" name="Picture 4" descr="Logo&#10;&#10;Description automatically generated">
            <a:extLst>
              <a:ext uri="{FF2B5EF4-FFF2-40B4-BE49-F238E27FC236}">
                <a16:creationId xmlns:a16="http://schemas.microsoft.com/office/drawing/2014/main" id="{3042A1FD-D499-7FF9-4F6E-00365AEDA83E}"/>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8426958" y="4005078"/>
            <a:ext cx="2245166" cy="2381914"/>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Tree>
    <p:extLst>
      <p:ext uri="{BB962C8B-B14F-4D97-AF65-F5344CB8AC3E}">
        <p14:creationId xmlns:p14="http://schemas.microsoft.com/office/powerpoint/2010/main" val="3170280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10;&#10;Description automatically generated">
            <a:extLst>
              <a:ext uri="{FF2B5EF4-FFF2-40B4-BE49-F238E27FC236}">
                <a16:creationId xmlns:a16="http://schemas.microsoft.com/office/drawing/2014/main" id="{7BE8BB1F-76DC-48A3-B98A-5A325F1C77C0}"/>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4486605" y="2431869"/>
            <a:ext cx="3019834" cy="3203765"/>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
        <p:nvSpPr>
          <p:cNvPr id="3" name="TextBox 2">
            <a:extLst>
              <a:ext uri="{FF2B5EF4-FFF2-40B4-BE49-F238E27FC236}">
                <a16:creationId xmlns:a16="http://schemas.microsoft.com/office/drawing/2014/main" id="{ADD071DA-6772-C3FB-14F6-0E038E92FA0D}"/>
              </a:ext>
            </a:extLst>
          </p:cNvPr>
          <p:cNvSpPr txBox="1"/>
          <p:nvPr/>
        </p:nvSpPr>
        <p:spPr>
          <a:xfrm>
            <a:off x="2744867" y="1008677"/>
            <a:ext cx="6702266" cy="1015663"/>
          </a:xfrm>
          <a:prstGeom prst="rect">
            <a:avLst/>
          </a:prstGeom>
          <a:noFill/>
        </p:spPr>
        <p:txBody>
          <a:bodyPr wrap="square" rtlCol="0">
            <a:spAutoFit/>
          </a:bodyPr>
          <a:lstStyle/>
          <a:p>
            <a:pPr algn="ctr"/>
            <a:r>
              <a:rPr lang="en-US" sz="6000">
                <a:latin typeface="Sabon Next LT" panose="02000500000000000000" pitchFamily="2" charset="0"/>
                <a:cs typeface="Sabon Next LT" panose="02000500000000000000" pitchFamily="2" charset="0"/>
              </a:rPr>
              <a:t>Questions </a:t>
            </a:r>
          </a:p>
        </p:txBody>
      </p:sp>
    </p:spTree>
    <p:extLst>
      <p:ext uri="{BB962C8B-B14F-4D97-AF65-F5344CB8AC3E}">
        <p14:creationId xmlns:p14="http://schemas.microsoft.com/office/powerpoint/2010/main" val="358146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F0A54E-D11C-2E4C-13B7-6323AE0609F2}"/>
              </a:ext>
            </a:extLst>
          </p:cNvPr>
          <p:cNvSpPr>
            <a:spLocks noGrp="1"/>
          </p:cNvSpPr>
          <p:nvPr>
            <p:ph type="title"/>
          </p:nvPr>
        </p:nvSpPr>
        <p:spPr>
          <a:xfrm>
            <a:off x="572493" y="238539"/>
            <a:ext cx="11047013" cy="1434415"/>
          </a:xfrm>
        </p:spPr>
        <p:txBody>
          <a:bodyPr anchor="b">
            <a:normAutofit/>
          </a:bodyPr>
          <a:lstStyle/>
          <a:p>
            <a:r>
              <a:rPr lang="en-US" sz="5400">
                <a:latin typeface="Sabon Next LT" panose="02000500000000000000" pitchFamily="2" charset="0"/>
                <a:cs typeface="Sabon Next LT" panose="02000500000000000000" pitchFamily="2" charset="0"/>
              </a:rPr>
              <a:t>Go Team Meeting Norms</a:t>
            </a:r>
          </a:p>
        </p:txBody>
      </p:sp>
      <p:sp>
        <p:nvSpPr>
          <p:cNvPr id="11"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id="{C3DBC242-CF30-8F43-B775-644ADA7DB598}"/>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
        <p:nvSpPr>
          <p:cNvPr id="3" name="Content Placeholder 2">
            <a:extLst>
              <a:ext uri="{FF2B5EF4-FFF2-40B4-BE49-F238E27FC236}">
                <a16:creationId xmlns:a16="http://schemas.microsoft.com/office/drawing/2014/main" id="{6DC86611-2E27-0D3D-DDBE-F90FCD6A579E}"/>
              </a:ext>
            </a:extLst>
          </p:cNvPr>
          <p:cNvSpPr>
            <a:spLocks noGrp="1"/>
          </p:cNvSpPr>
          <p:nvPr>
            <p:ph idx="1"/>
          </p:nvPr>
        </p:nvSpPr>
        <p:spPr>
          <a:xfrm>
            <a:off x="4905955" y="2071316"/>
            <a:ext cx="6713552" cy="4114800"/>
          </a:xfrm>
        </p:spPr>
        <p:txBody>
          <a:bodyPr anchor="t">
            <a:normAutofit/>
          </a:bodyPr>
          <a:lstStyle/>
          <a:p>
            <a:r>
              <a:rPr lang="en-US" sz="1700" b="0" i="0">
                <a:effectLst/>
                <a:latin typeface="Sabon Next LT" panose="02000500000000000000" pitchFamily="2" charset="0"/>
                <a:cs typeface="Sabon Next LT" panose="02000500000000000000" pitchFamily="2" charset="0"/>
              </a:rPr>
              <a:t>This is a meeting of the GO Team. </a:t>
            </a:r>
          </a:p>
          <a:p>
            <a:r>
              <a:rPr lang="en-US" sz="1700" b="0" i="0">
                <a:effectLst/>
                <a:latin typeface="Sabon Next LT" panose="02000500000000000000" pitchFamily="2" charset="0"/>
                <a:cs typeface="Sabon Next LT" panose="02000500000000000000" pitchFamily="2" charset="0"/>
              </a:rPr>
              <a:t>Only members of the team may participate in the discussion.</a:t>
            </a:r>
          </a:p>
          <a:p>
            <a:r>
              <a:rPr lang="en-US" sz="1700" b="0" i="0">
                <a:effectLst/>
                <a:latin typeface="Sabon Next LT" panose="02000500000000000000" pitchFamily="2" charset="0"/>
                <a:cs typeface="Sabon Next LT" panose="02000500000000000000" pitchFamily="2" charset="0"/>
              </a:rPr>
              <a:t>Any members of the public present are here to quietly observe.</a:t>
            </a:r>
          </a:p>
          <a:p>
            <a:r>
              <a:rPr lang="en-US" sz="1700" b="0" i="0">
                <a:effectLst/>
                <a:latin typeface="Sabon Next LT" panose="02000500000000000000" pitchFamily="2" charset="0"/>
                <a:cs typeface="Sabon Next LT" panose="02000500000000000000" pitchFamily="2" charset="0"/>
              </a:rPr>
              <a:t>We will be fully present.</a:t>
            </a:r>
          </a:p>
          <a:p>
            <a:r>
              <a:rPr lang="en-US" sz="1700" b="0" i="0">
                <a:effectLst/>
                <a:latin typeface="Sabon Next LT" panose="02000500000000000000" pitchFamily="2" charset="0"/>
                <a:cs typeface="Sabon Next LT" panose="02000500000000000000" pitchFamily="2" charset="0"/>
              </a:rPr>
              <a:t>We will follow the agenda as noticed to the public and stay on task.</a:t>
            </a:r>
          </a:p>
          <a:p>
            <a:r>
              <a:rPr lang="en-US" sz="1700" b="0" i="0">
                <a:effectLst/>
                <a:latin typeface="Sabon Next LT" panose="02000500000000000000" pitchFamily="2" charset="0"/>
                <a:cs typeface="Sabon Next LT" panose="02000500000000000000" pitchFamily="2" charset="0"/>
              </a:rPr>
              <a:t>We will be respectful of each other at all times.</a:t>
            </a:r>
          </a:p>
          <a:p>
            <a:r>
              <a:rPr lang="en-US" sz="1700" b="0" i="0">
                <a:effectLst/>
                <a:latin typeface="Sabon Next LT" panose="02000500000000000000" pitchFamily="2" charset="0"/>
                <a:cs typeface="Sabon Next LT" panose="02000500000000000000" pitchFamily="2" charset="0"/>
              </a:rPr>
              <a:t>We will be open-minded.</a:t>
            </a:r>
          </a:p>
          <a:p>
            <a:r>
              <a:rPr lang="en-US" sz="1700" b="0" i="0">
                <a:effectLst/>
                <a:latin typeface="Sabon Next LT" panose="02000500000000000000" pitchFamily="2" charset="0"/>
                <a:cs typeface="Sabon Next LT" panose="02000500000000000000" pitchFamily="2" charset="0"/>
              </a:rPr>
              <a:t>We invite and welcome contributions of every member and listen to each other.</a:t>
            </a:r>
          </a:p>
          <a:p>
            <a:r>
              <a:rPr lang="en-US" sz="1700" b="0" i="0">
                <a:effectLst/>
                <a:latin typeface="Sabon Next LT" panose="02000500000000000000" pitchFamily="2" charset="0"/>
                <a:cs typeface="Sabon Next LT" panose="02000500000000000000" pitchFamily="2" charset="0"/>
              </a:rPr>
              <a:t>We will respect all ideas and assume good intentions.</a:t>
            </a:r>
          </a:p>
          <a:p>
            <a:r>
              <a:rPr lang="en-US" sz="1700" b="0" i="0">
                <a:effectLst/>
                <a:latin typeface="Sabon Next LT" panose="02000500000000000000" pitchFamily="2" charset="0"/>
                <a:cs typeface="Sabon Next LT" panose="02000500000000000000" pitchFamily="2" charset="0"/>
              </a:rPr>
              <a:t>We will approach differences of opinion with curiosity</a:t>
            </a:r>
            <a:endParaRPr lang="en-US" sz="1700">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138411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25ED9E6-2736-B56D-9854-5F9204F66AE5}"/>
              </a:ext>
            </a:extLst>
          </p:cNvPr>
          <p:cNvSpPr>
            <a:spLocks noGrp="1"/>
          </p:cNvSpPr>
          <p:nvPr>
            <p:ph type="subTitle" idx="1"/>
          </p:nvPr>
        </p:nvSpPr>
        <p:spPr>
          <a:xfrm>
            <a:off x="1241946" y="2591604"/>
            <a:ext cx="9144000" cy="3954831"/>
          </a:xfrm>
        </p:spPr>
        <p:txBody>
          <a:bodyPr/>
          <a:lstStyle/>
          <a:p>
            <a:pPr algn="l"/>
            <a:endParaRPr lang="en-US"/>
          </a:p>
          <a:p>
            <a:pPr algn="l"/>
            <a:r>
              <a:rPr lang="en-US">
                <a:latin typeface="Sabon Next LT" panose="02000500000000000000" pitchFamily="2" charset="0"/>
                <a:cs typeface="Sabon Next LT" panose="02000500000000000000" pitchFamily="2" charset="0"/>
              </a:rPr>
              <a:t>Topics:</a:t>
            </a:r>
          </a:p>
          <a:p>
            <a:pPr marL="342900" indent="-342900" algn="l">
              <a:buFont typeface="Arial" panose="020B0604020202020204" pitchFamily="34" charset="0"/>
              <a:buChar char="•"/>
            </a:pPr>
            <a:r>
              <a:rPr lang="en-US">
                <a:latin typeface="Sabon Next LT" panose="02000500000000000000" pitchFamily="2" charset="0"/>
                <a:cs typeface="Sabon Next LT" panose="02000500000000000000" pitchFamily="2" charset="0"/>
              </a:rPr>
              <a:t>School Start Update</a:t>
            </a:r>
          </a:p>
          <a:p>
            <a:pPr marL="342900" indent="-342900" algn="l">
              <a:buFont typeface="Arial" panose="020B0604020202020204" pitchFamily="34" charset="0"/>
              <a:buChar char="•"/>
            </a:pPr>
            <a:r>
              <a:rPr lang="en-US">
                <a:latin typeface="Sabon Next LT" panose="02000500000000000000" pitchFamily="2" charset="0"/>
                <a:cs typeface="Sabon Next LT" panose="02000500000000000000" pitchFamily="2" charset="0"/>
              </a:rPr>
              <a:t>Current Enrollment &amp; Leveling</a:t>
            </a:r>
          </a:p>
          <a:p>
            <a:pPr marL="342900" indent="-342900" algn="l">
              <a:buFont typeface="Arial" panose="020B0604020202020204" pitchFamily="34" charset="0"/>
              <a:buChar char="•"/>
            </a:pPr>
            <a:r>
              <a:rPr lang="en-US">
                <a:latin typeface="Sabon Next LT" panose="02000500000000000000" pitchFamily="2" charset="0"/>
                <a:cs typeface="Sabon Next LT" panose="02000500000000000000" pitchFamily="2" charset="0"/>
              </a:rPr>
              <a:t>School Strategic Plan Overview and SMART Goals</a:t>
            </a:r>
          </a:p>
          <a:p>
            <a:pPr marL="342900" indent="-342900" algn="l">
              <a:buFont typeface="Arial" panose="020B0604020202020204" pitchFamily="34" charset="0"/>
              <a:buChar char="•"/>
            </a:pPr>
            <a:r>
              <a:rPr lang="en-US">
                <a:latin typeface="Sabon Next LT" panose="02000500000000000000" pitchFamily="2" charset="0"/>
                <a:cs typeface="Sabon Next LT" panose="02000500000000000000" pitchFamily="2" charset="0"/>
              </a:rPr>
              <a:t>GMAS Results</a:t>
            </a:r>
          </a:p>
          <a:p>
            <a:pPr marL="342900" indent="-342900" algn="l">
              <a:buFont typeface="Arial" panose="020B0604020202020204" pitchFamily="34" charset="0"/>
              <a:buChar char="•"/>
            </a:pPr>
            <a:r>
              <a:rPr lang="en-US">
                <a:latin typeface="Sabon Next LT" panose="02000500000000000000" pitchFamily="2" charset="0"/>
                <a:cs typeface="Sabon Next LT" panose="02000500000000000000" pitchFamily="2" charset="0"/>
              </a:rPr>
              <a:t>Q and A</a:t>
            </a:r>
          </a:p>
          <a:p>
            <a:endParaRPr lang="en-US"/>
          </a:p>
        </p:txBody>
      </p:sp>
      <p:pic>
        <p:nvPicPr>
          <p:cNvPr id="5" name="Picture 4" descr="Logo&#10;&#10;Description automatically generated">
            <a:extLst>
              <a:ext uri="{FF2B5EF4-FFF2-40B4-BE49-F238E27FC236}">
                <a16:creationId xmlns:a16="http://schemas.microsoft.com/office/drawing/2014/main" id="{49047D3B-B539-492D-62A3-831432F39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705" y="713290"/>
            <a:ext cx="1854835" cy="1878314"/>
          </a:xfrm>
          <a:prstGeom prst="rect">
            <a:avLst/>
          </a:prstGeom>
        </p:spPr>
      </p:pic>
      <p:sp>
        <p:nvSpPr>
          <p:cNvPr id="6" name="Title 5">
            <a:extLst>
              <a:ext uri="{FF2B5EF4-FFF2-40B4-BE49-F238E27FC236}">
                <a16:creationId xmlns:a16="http://schemas.microsoft.com/office/drawing/2014/main" id="{1B5DCFEC-02F5-E27C-3814-F8BA6F0D2605}"/>
              </a:ext>
            </a:extLst>
          </p:cNvPr>
          <p:cNvSpPr>
            <a:spLocks noGrp="1"/>
          </p:cNvSpPr>
          <p:nvPr>
            <p:ph type="ctrTitle"/>
          </p:nvPr>
        </p:nvSpPr>
        <p:spPr>
          <a:xfrm>
            <a:off x="2567820" y="871749"/>
            <a:ext cx="9292791" cy="1542635"/>
          </a:xfrm>
        </p:spPr>
        <p:txBody>
          <a:bodyPr>
            <a:normAutofit fontScale="90000"/>
          </a:bodyPr>
          <a:lstStyle/>
          <a:p>
            <a:r>
              <a:rPr lang="en-US">
                <a:latin typeface="Sabon Next LT" panose="02000500000000000000" pitchFamily="2" charset="0"/>
                <a:cs typeface="Sabon Next LT" panose="02000500000000000000" pitchFamily="2" charset="0"/>
              </a:rPr>
              <a:t>Ralph J. Bunche Middle School</a:t>
            </a:r>
          </a:p>
        </p:txBody>
      </p:sp>
    </p:spTree>
    <p:extLst>
      <p:ext uri="{BB962C8B-B14F-4D97-AF65-F5344CB8AC3E}">
        <p14:creationId xmlns:p14="http://schemas.microsoft.com/office/powerpoint/2010/main" val="198594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25ED9E6-2736-B56D-9854-5F9204F66AE5}"/>
              </a:ext>
            </a:extLst>
          </p:cNvPr>
          <p:cNvSpPr>
            <a:spLocks noGrp="1"/>
          </p:cNvSpPr>
          <p:nvPr>
            <p:ph type="subTitle" idx="1"/>
          </p:nvPr>
        </p:nvSpPr>
        <p:spPr>
          <a:xfrm>
            <a:off x="1241946" y="2232272"/>
            <a:ext cx="9144000" cy="4314163"/>
          </a:xfrm>
        </p:spPr>
        <p:txBody>
          <a:bodyPr vert="horz" lIns="91440" tIns="45720" rIns="91440" bIns="45720" rtlCol="0" anchor="t">
            <a:normAutofit lnSpcReduction="10000"/>
          </a:bodyPr>
          <a:lstStyle/>
          <a:p>
            <a:r>
              <a:rPr lang="en-US" b="1" u="sng" dirty="0">
                <a:latin typeface="Sabon Next LT" panose="02000500000000000000" pitchFamily="2" charset="0"/>
                <a:cs typeface="Sabon Next LT" panose="02000500000000000000" pitchFamily="2" charset="0"/>
              </a:rPr>
              <a:t>School Start Update</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Full Instructional Staff </a:t>
            </a:r>
            <a:r>
              <a:rPr lang="en-US" sz="1600" dirty="0">
                <a:latin typeface="Sabon Next LT" panose="02000500000000000000" pitchFamily="2" charset="0"/>
                <a:cs typeface="Sabon Next LT" panose="02000500000000000000" pitchFamily="2" charset="0"/>
              </a:rPr>
              <a:t>(2</a:t>
            </a:r>
            <a:r>
              <a:rPr lang="en-US" sz="1600" baseline="30000" dirty="0">
                <a:latin typeface="Sabon Next LT" panose="02000500000000000000" pitchFamily="2" charset="0"/>
                <a:cs typeface="Sabon Next LT" panose="02000500000000000000" pitchFamily="2" charset="0"/>
              </a:rPr>
              <a:t>nd</a:t>
            </a:r>
            <a:r>
              <a:rPr lang="en-US" sz="1600" dirty="0">
                <a:latin typeface="Sabon Next LT" panose="02000500000000000000" pitchFamily="2" charset="0"/>
                <a:cs typeface="Sabon Next LT" panose="02000500000000000000" pitchFamily="2" charset="0"/>
              </a:rPr>
              <a:t> Spanish Teacher begins in September)</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68 Instructional staff</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2 instructional coaches, IB and AVID Coordinator</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New Art, Band/Orchestra, Chorus, Dance, PE teacher</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Recruited from neighboring school districts and other states- MI, Vermont, FL, California</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Each grade has an assistant principal, counselor and hall support</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Working to fill 4 SWD 1:1 and/or instructional paraprofessionals</a:t>
            </a:r>
          </a:p>
          <a:p>
            <a:pPr marL="342900" indent="-342900" algn="l">
              <a:buFont typeface="Arial" panose="020B0604020202020204" pitchFamily="34" charset="0"/>
              <a:buChar char="•"/>
            </a:pPr>
            <a:r>
              <a:rPr lang="en-US" dirty="0">
                <a:latin typeface="Sabon Next LT" panose="02000500000000000000" pitchFamily="2" charset="0"/>
                <a:cs typeface="Sabon Next LT" panose="02000500000000000000" pitchFamily="2" charset="0"/>
              </a:rPr>
              <a:t># </a:t>
            </a:r>
            <a:r>
              <a:rPr lang="en-US" u="sng" dirty="0">
                <a:latin typeface="Sabon Next LT" panose="02000500000000000000" pitchFamily="2" charset="0"/>
                <a:cs typeface="Sabon Next LT" panose="02000500000000000000" pitchFamily="2" charset="0"/>
              </a:rPr>
              <a:t>270</a:t>
            </a:r>
            <a:r>
              <a:rPr lang="en-US" dirty="0">
                <a:latin typeface="Sabon Next LT" panose="02000500000000000000" pitchFamily="2" charset="0"/>
                <a:cs typeface="Sabon Next LT" panose="02000500000000000000" pitchFamily="2" charset="0"/>
              </a:rPr>
              <a:t> 6</a:t>
            </a:r>
            <a:r>
              <a:rPr lang="en-US" baseline="30000" dirty="0">
                <a:latin typeface="Sabon Next LT" panose="02000500000000000000" pitchFamily="2" charset="0"/>
                <a:cs typeface="Sabon Next LT" panose="02000500000000000000" pitchFamily="2" charset="0"/>
              </a:rPr>
              <a:t>th</a:t>
            </a:r>
            <a:r>
              <a:rPr lang="en-US" dirty="0">
                <a:latin typeface="Sabon Next LT" panose="02000500000000000000" pitchFamily="2" charset="0"/>
                <a:cs typeface="Sabon Next LT" panose="02000500000000000000" pitchFamily="2" charset="0"/>
              </a:rPr>
              <a:t> graders       </a:t>
            </a:r>
            <a:r>
              <a:rPr lang="en-US" u="sng" dirty="0">
                <a:latin typeface="Sabon Next LT" panose="02000500000000000000" pitchFamily="2" charset="0"/>
                <a:cs typeface="Sabon Next LT" panose="02000500000000000000" pitchFamily="2" charset="0"/>
              </a:rPr>
              <a:t>264  </a:t>
            </a:r>
            <a:r>
              <a:rPr lang="en-US" dirty="0">
                <a:latin typeface="Sabon Next LT" panose="02000500000000000000" pitchFamily="2" charset="0"/>
                <a:cs typeface="Sabon Next LT" panose="02000500000000000000" pitchFamily="2" charset="0"/>
              </a:rPr>
              <a:t>7</a:t>
            </a:r>
            <a:r>
              <a:rPr lang="en-US" baseline="30000" dirty="0">
                <a:latin typeface="Sabon Next LT" panose="02000500000000000000" pitchFamily="2" charset="0"/>
                <a:cs typeface="Sabon Next LT" panose="02000500000000000000" pitchFamily="2" charset="0"/>
              </a:rPr>
              <a:t>th</a:t>
            </a:r>
            <a:r>
              <a:rPr lang="en-US" dirty="0">
                <a:latin typeface="Sabon Next LT" panose="02000500000000000000" pitchFamily="2" charset="0"/>
                <a:cs typeface="Sabon Next LT" panose="02000500000000000000" pitchFamily="2" charset="0"/>
              </a:rPr>
              <a:t> graders     </a:t>
            </a:r>
            <a:r>
              <a:rPr lang="en-US" u="sng" dirty="0">
                <a:latin typeface="Sabon Next LT" panose="02000500000000000000" pitchFamily="2" charset="0"/>
                <a:cs typeface="Sabon Next LT" panose="02000500000000000000" pitchFamily="2" charset="0"/>
              </a:rPr>
              <a:t>279</a:t>
            </a:r>
            <a:r>
              <a:rPr lang="en-US" dirty="0">
                <a:latin typeface="Sabon Next LT" panose="02000500000000000000" pitchFamily="2" charset="0"/>
                <a:cs typeface="Sabon Next LT" panose="02000500000000000000" pitchFamily="2" charset="0"/>
              </a:rPr>
              <a:t> 8</a:t>
            </a:r>
            <a:r>
              <a:rPr lang="en-US" baseline="30000" dirty="0">
                <a:latin typeface="Sabon Next LT" panose="02000500000000000000" pitchFamily="2" charset="0"/>
                <a:cs typeface="Sabon Next LT" panose="02000500000000000000" pitchFamily="2" charset="0"/>
              </a:rPr>
              <a:t>th</a:t>
            </a:r>
            <a:r>
              <a:rPr lang="en-US" dirty="0">
                <a:latin typeface="Sabon Next LT" panose="02000500000000000000" pitchFamily="2" charset="0"/>
                <a:cs typeface="Sabon Next LT" panose="02000500000000000000" pitchFamily="2" charset="0"/>
              </a:rPr>
              <a:t> graders</a:t>
            </a:r>
          </a:p>
          <a:p>
            <a:pPr algn="l"/>
            <a:endParaRPr lang="en-US" dirty="0"/>
          </a:p>
          <a:p>
            <a:endParaRPr lang="en-US" dirty="0"/>
          </a:p>
        </p:txBody>
      </p:sp>
      <p:pic>
        <p:nvPicPr>
          <p:cNvPr id="5" name="Picture 4" descr="Logo&#10;&#10;Description automatically generated">
            <a:extLst>
              <a:ext uri="{FF2B5EF4-FFF2-40B4-BE49-F238E27FC236}">
                <a16:creationId xmlns:a16="http://schemas.microsoft.com/office/drawing/2014/main" id="{49047D3B-B539-492D-62A3-831432F39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9936" y="497907"/>
            <a:ext cx="1499994" cy="1518981"/>
          </a:xfrm>
          <a:prstGeom prst="rect">
            <a:avLst/>
          </a:prstGeom>
        </p:spPr>
      </p:pic>
      <p:sp>
        <p:nvSpPr>
          <p:cNvPr id="6" name="Title 5">
            <a:extLst>
              <a:ext uri="{FF2B5EF4-FFF2-40B4-BE49-F238E27FC236}">
                <a16:creationId xmlns:a16="http://schemas.microsoft.com/office/drawing/2014/main" id="{1B5DCFEC-02F5-E27C-3814-F8BA6F0D2605}"/>
              </a:ext>
            </a:extLst>
          </p:cNvPr>
          <p:cNvSpPr>
            <a:spLocks noGrp="1"/>
          </p:cNvSpPr>
          <p:nvPr>
            <p:ph type="ctrTitle"/>
          </p:nvPr>
        </p:nvSpPr>
        <p:spPr>
          <a:xfrm>
            <a:off x="2729551" y="713291"/>
            <a:ext cx="8215953" cy="1088214"/>
          </a:xfrm>
        </p:spPr>
        <p:txBody>
          <a:bodyPr>
            <a:normAutofit/>
          </a:bodyPr>
          <a:lstStyle/>
          <a:p>
            <a:r>
              <a:rPr lang="en-US" sz="4400">
                <a:latin typeface="Sabon Next LT" panose="02000500000000000000" pitchFamily="2" charset="0"/>
                <a:cs typeface="Sabon Next LT" panose="02000500000000000000" pitchFamily="2" charset="0"/>
              </a:rPr>
              <a:t>Ralph J. Bunche Middle School</a:t>
            </a:r>
          </a:p>
        </p:txBody>
      </p:sp>
    </p:spTree>
    <p:extLst>
      <p:ext uri="{BB962C8B-B14F-4D97-AF65-F5344CB8AC3E}">
        <p14:creationId xmlns:p14="http://schemas.microsoft.com/office/powerpoint/2010/main" val="2602667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25ED9E6-2736-B56D-9854-5F9204F66AE5}"/>
              </a:ext>
            </a:extLst>
          </p:cNvPr>
          <p:cNvSpPr>
            <a:spLocks noGrp="1"/>
          </p:cNvSpPr>
          <p:nvPr>
            <p:ph type="subTitle" idx="1"/>
          </p:nvPr>
        </p:nvSpPr>
        <p:spPr>
          <a:xfrm>
            <a:off x="1524000" y="1916146"/>
            <a:ext cx="9144000" cy="4314163"/>
          </a:xfrm>
        </p:spPr>
        <p:txBody>
          <a:bodyPr>
            <a:normAutofit/>
          </a:bodyPr>
          <a:lstStyle/>
          <a:p>
            <a:r>
              <a:rPr lang="en-US" b="1" u="sng">
                <a:latin typeface="Sabon Next LT" panose="02000500000000000000" pitchFamily="2" charset="0"/>
                <a:cs typeface="Sabon Next LT" panose="02000500000000000000" pitchFamily="2" charset="0"/>
              </a:rPr>
              <a:t>Enrollment</a:t>
            </a:r>
          </a:p>
          <a:p>
            <a:endParaRPr lang="en-US" b="1" u="sng"/>
          </a:p>
          <a:p>
            <a:endParaRPr lang="en-US" b="1" u="sng"/>
          </a:p>
          <a:p>
            <a:pPr algn="l"/>
            <a:endParaRPr lang="en-US"/>
          </a:p>
          <a:p>
            <a:endParaRPr lang="en-US"/>
          </a:p>
        </p:txBody>
      </p:sp>
      <p:pic>
        <p:nvPicPr>
          <p:cNvPr id="5" name="Picture 4" descr="Logo&#10;&#10;Description automatically generated">
            <a:extLst>
              <a:ext uri="{FF2B5EF4-FFF2-40B4-BE49-F238E27FC236}">
                <a16:creationId xmlns:a16="http://schemas.microsoft.com/office/drawing/2014/main" id="{49047D3B-B539-492D-62A3-831432F39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9936" y="497907"/>
            <a:ext cx="1499994" cy="1518981"/>
          </a:xfrm>
          <a:prstGeom prst="rect">
            <a:avLst/>
          </a:prstGeom>
        </p:spPr>
      </p:pic>
      <p:sp>
        <p:nvSpPr>
          <p:cNvPr id="6" name="Title 5">
            <a:extLst>
              <a:ext uri="{FF2B5EF4-FFF2-40B4-BE49-F238E27FC236}">
                <a16:creationId xmlns:a16="http://schemas.microsoft.com/office/drawing/2014/main" id="{1B5DCFEC-02F5-E27C-3814-F8BA6F0D2605}"/>
              </a:ext>
            </a:extLst>
          </p:cNvPr>
          <p:cNvSpPr>
            <a:spLocks noGrp="1"/>
          </p:cNvSpPr>
          <p:nvPr>
            <p:ph type="ctrTitle"/>
          </p:nvPr>
        </p:nvSpPr>
        <p:spPr>
          <a:xfrm>
            <a:off x="2729551" y="713291"/>
            <a:ext cx="8215953" cy="1088214"/>
          </a:xfrm>
        </p:spPr>
        <p:txBody>
          <a:bodyPr>
            <a:normAutofit/>
          </a:bodyPr>
          <a:lstStyle/>
          <a:p>
            <a:r>
              <a:rPr lang="en-US" sz="4400">
                <a:latin typeface="Abadi" panose="020B0604020104020204" pitchFamily="34" charset="0"/>
              </a:rPr>
              <a:t> </a:t>
            </a:r>
            <a:r>
              <a:rPr lang="en-US" sz="4400">
                <a:latin typeface="Sabon Next LT" panose="02000500000000000000" pitchFamily="2" charset="0"/>
                <a:cs typeface="Sabon Next LT" panose="02000500000000000000" pitchFamily="2" charset="0"/>
              </a:rPr>
              <a:t>Ralph J. Bunche Middle School</a:t>
            </a:r>
          </a:p>
        </p:txBody>
      </p:sp>
      <p:graphicFrame>
        <p:nvGraphicFramePr>
          <p:cNvPr id="4" name="Table 6">
            <a:extLst>
              <a:ext uri="{FF2B5EF4-FFF2-40B4-BE49-F238E27FC236}">
                <a16:creationId xmlns:a16="http://schemas.microsoft.com/office/drawing/2014/main" id="{57FFADE8-39F4-62D3-83E8-38595DEF4C8F}"/>
              </a:ext>
            </a:extLst>
          </p:cNvPr>
          <p:cNvGraphicFramePr>
            <a:graphicFrameLocks noGrp="1"/>
          </p:cNvGraphicFramePr>
          <p:nvPr>
            <p:extLst>
              <p:ext uri="{D42A27DB-BD31-4B8C-83A1-F6EECF244321}">
                <p14:modId xmlns:p14="http://schemas.microsoft.com/office/powerpoint/2010/main" val="2518636831"/>
              </p:ext>
            </p:extLst>
          </p:nvPr>
        </p:nvGraphicFramePr>
        <p:xfrm>
          <a:off x="4824230" y="2354239"/>
          <a:ext cx="2709334" cy="1881589"/>
        </p:xfrm>
        <a:graphic>
          <a:graphicData uri="http://schemas.openxmlformats.org/drawingml/2006/table">
            <a:tbl>
              <a:tblPr firstRow="1" bandRow="1">
                <a:tableStyleId>{5FD0F851-EC5A-4D38-B0AD-8093EC10F338}</a:tableStyleId>
              </a:tblPr>
              <a:tblGrid>
                <a:gridCol w="1354667">
                  <a:extLst>
                    <a:ext uri="{9D8B030D-6E8A-4147-A177-3AD203B41FA5}">
                      <a16:colId xmlns:a16="http://schemas.microsoft.com/office/drawing/2014/main" val="2197670056"/>
                    </a:ext>
                  </a:extLst>
                </a:gridCol>
                <a:gridCol w="1354667">
                  <a:extLst>
                    <a:ext uri="{9D8B030D-6E8A-4147-A177-3AD203B41FA5}">
                      <a16:colId xmlns:a16="http://schemas.microsoft.com/office/drawing/2014/main" val="4283552470"/>
                    </a:ext>
                  </a:extLst>
                </a:gridCol>
              </a:tblGrid>
              <a:tr h="730499">
                <a:tc>
                  <a:txBody>
                    <a:bodyPr/>
                    <a:lstStyle/>
                    <a:p>
                      <a:pPr algn="l"/>
                      <a:r>
                        <a:rPr lang="en-US" b="0">
                          <a:latin typeface="Sabon Next LT"/>
                          <a:cs typeface="Sabon Next LT"/>
                        </a:rPr>
                        <a:t>Project Enrollment</a:t>
                      </a:r>
                    </a:p>
                  </a:txBody>
                  <a:tcPr/>
                </a:tc>
                <a:tc>
                  <a:txBody>
                    <a:bodyPr/>
                    <a:lstStyle/>
                    <a:p>
                      <a:r>
                        <a:rPr lang="en-US" b="0">
                          <a:latin typeface="Sabon Next LT"/>
                          <a:cs typeface="Sabon Next LT"/>
                        </a:rPr>
                        <a:t>830</a:t>
                      </a:r>
                    </a:p>
                  </a:txBody>
                  <a:tcPr/>
                </a:tc>
                <a:extLst>
                  <a:ext uri="{0D108BD9-81ED-4DB2-BD59-A6C34878D82A}">
                    <a16:rowId xmlns:a16="http://schemas.microsoft.com/office/drawing/2014/main" val="839447709"/>
                  </a:ext>
                </a:extLst>
              </a:tr>
              <a:tr h="730499">
                <a:tc>
                  <a:txBody>
                    <a:bodyPr/>
                    <a:lstStyle/>
                    <a:p>
                      <a:r>
                        <a:rPr lang="en-US">
                          <a:latin typeface="Sabon Next LT"/>
                          <a:cs typeface="Sabon Next LT"/>
                        </a:rPr>
                        <a:t>Current Enrollment</a:t>
                      </a:r>
                    </a:p>
                  </a:txBody>
                  <a:tcPr/>
                </a:tc>
                <a:tc>
                  <a:txBody>
                    <a:bodyPr/>
                    <a:lstStyle/>
                    <a:p>
                      <a:r>
                        <a:rPr lang="en-US">
                          <a:latin typeface="Sabon Next LT"/>
                          <a:cs typeface="Sabon Next LT"/>
                        </a:rPr>
                        <a:t>813</a:t>
                      </a:r>
                    </a:p>
                  </a:txBody>
                  <a:tcPr/>
                </a:tc>
                <a:extLst>
                  <a:ext uri="{0D108BD9-81ED-4DB2-BD59-A6C34878D82A}">
                    <a16:rowId xmlns:a16="http://schemas.microsoft.com/office/drawing/2014/main" val="342312593"/>
                  </a:ext>
                </a:extLst>
              </a:tr>
              <a:tr h="420591">
                <a:tc>
                  <a:txBody>
                    <a:bodyPr/>
                    <a:lstStyle/>
                    <a:p>
                      <a:r>
                        <a:rPr lang="en-US">
                          <a:latin typeface="Sabon Next LT"/>
                          <a:cs typeface="Sabon Next LT"/>
                        </a:rPr>
                        <a:t>Difference</a:t>
                      </a:r>
                    </a:p>
                  </a:txBody>
                  <a:tcPr/>
                </a:tc>
                <a:tc>
                  <a:txBody>
                    <a:bodyPr/>
                    <a:lstStyle/>
                    <a:p>
                      <a:r>
                        <a:rPr lang="en-US">
                          <a:latin typeface="Sabon Next LT"/>
                          <a:cs typeface="Sabon Next LT"/>
                        </a:rPr>
                        <a:t>17 students</a:t>
                      </a:r>
                    </a:p>
                  </a:txBody>
                  <a:tcPr/>
                </a:tc>
                <a:extLst>
                  <a:ext uri="{0D108BD9-81ED-4DB2-BD59-A6C34878D82A}">
                    <a16:rowId xmlns:a16="http://schemas.microsoft.com/office/drawing/2014/main" val="2644773702"/>
                  </a:ext>
                </a:extLst>
              </a:tr>
            </a:tbl>
          </a:graphicData>
        </a:graphic>
      </p:graphicFrame>
      <p:sp>
        <p:nvSpPr>
          <p:cNvPr id="7" name="TextBox 6">
            <a:extLst>
              <a:ext uri="{FF2B5EF4-FFF2-40B4-BE49-F238E27FC236}">
                <a16:creationId xmlns:a16="http://schemas.microsoft.com/office/drawing/2014/main" id="{99F040B8-067E-CBF5-86C8-CF4DBDE7395B}"/>
              </a:ext>
            </a:extLst>
          </p:cNvPr>
          <p:cNvSpPr txBox="1"/>
          <p:nvPr/>
        </p:nvSpPr>
        <p:spPr>
          <a:xfrm>
            <a:off x="1201002" y="4217158"/>
            <a:ext cx="9894627" cy="1754326"/>
          </a:xfrm>
          <a:prstGeom prst="rect">
            <a:avLst/>
          </a:prstGeom>
          <a:noFill/>
        </p:spPr>
        <p:txBody>
          <a:bodyPr wrap="square" lIns="91440" tIns="45720" rIns="91440" bIns="45720" rtlCol="0" anchor="t">
            <a:spAutoFit/>
          </a:bodyPr>
          <a:lstStyle/>
          <a:p>
            <a:r>
              <a:rPr lang="en-US" b="1">
                <a:latin typeface="Sabon Next LT" panose="02000500000000000000" pitchFamily="2" charset="0"/>
                <a:cs typeface="Sabon Next LT" panose="02000500000000000000" pitchFamily="2" charset="0"/>
              </a:rPr>
              <a:t>Leveling</a:t>
            </a:r>
          </a:p>
          <a:p>
            <a:r>
              <a:rPr lang="en-US" i="1">
                <a:latin typeface="Sabon Next LT" panose="02000500000000000000" pitchFamily="2" charset="0"/>
                <a:cs typeface="Sabon Next LT" panose="02000500000000000000" pitchFamily="2" charset="0"/>
              </a:rPr>
              <a:t>Leveling is the process the District uses to adjust school budget allocations to match student enrollment. </a:t>
            </a:r>
          </a:p>
          <a:p>
            <a:endParaRPr lang="en-US" sz="1800" b="1" i="0" u="none" strike="noStrike" kern="1200">
              <a:solidFill>
                <a:srgbClr val="000000"/>
              </a:solidFill>
              <a:effectLst/>
              <a:latin typeface="Sabon Next LT" panose="02000500000000000000" pitchFamily="2" charset="0"/>
            </a:endParaRPr>
          </a:p>
          <a:p>
            <a:r>
              <a:rPr lang="en-US" sz="1800" b="1" i="0" u="none" strike="noStrike" kern="1200">
                <a:solidFill>
                  <a:srgbClr val="000000"/>
                </a:solidFill>
                <a:effectLst/>
                <a:latin typeface="Sabon Next LT" panose="02000500000000000000" pitchFamily="2" charset="0"/>
              </a:rPr>
              <a:t>Budget Impact</a:t>
            </a:r>
            <a:endParaRPr lang="en-US" sz="1800" b="0" i="0" u="none" strike="noStrike">
              <a:effectLst/>
              <a:latin typeface="Arial" panose="020B0604020202020204" pitchFamily="34" charset="0"/>
            </a:endParaRPr>
          </a:p>
          <a:p>
            <a:pPr marL="0" algn="l" rtl="0" eaLnBrk="1" fontAlgn="ctr" latinLnBrk="0" hangingPunct="1">
              <a:spcBef>
                <a:spcPts val="0"/>
              </a:spcBef>
              <a:spcAft>
                <a:spcPts val="0"/>
              </a:spcAft>
            </a:pPr>
            <a:r>
              <a:rPr lang="en-US" sz="1800" b="0" i="1" u="none" strike="noStrike" kern="1200">
                <a:solidFill>
                  <a:srgbClr val="000000"/>
                </a:solidFill>
                <a:effectLst/>
                <a:latin typeface="Sabon Next LT"/>
                <a:cs typeface="Sabon Next LT"/>
              </a:rPr>
              <a:t>Use reserve of </a:t>
            </a:r>
            <a:r>
              <a:rPr lang="en-US" sz="1800" b="0" i="1" u="sng" strike="noStrike" kern="1200">
                <a:solidFill>
                  <a:srgbClr val="000000"/>
                </a:solidFill>
                <a:effectLst/>
                <a:latin typeface="Sabon Next LT"/>
                <a:cs typeface="Sabon Next LT"/>
              </a:rPr>
              <a:t>$ </a:t>
            </a:r>
            <a:r>
              <a:rPr lang="en-US" i="1" u="sng">
                <a:solidFill>
                  <a:srgbClr val="000000"/>
                </a:solidFill>
                <a:latin typeface="Sabon Next LT"/>
                <a:cs typeface="Sabon Next LT"/>
              </a:rPr>
              <a:t>116,438</a:t>
            </a:r>
            <a:r>
              <a:rPr lang="en-US" sz="1800" b="0" i="1" u="none" strike="noStrike" kern="1200">
                <a:solidFill>
                  <a:srgbClr val="000000"/>
                </a:solidFill>
                <a:effectLst/>
                <a:latin typeface="Sabon Next LT"/>
                <a:cs typeface="Sabon Next LT"/>
              </a:rPr>
              <a:t> to offset decrease in enrollment and cash in Behavior Specialist vacancy</a:t>
            </a:r>
            <a:endParaRPr lang="en-US" sz="1800" b="0" i="0" u="none" strike="noStrike">
              <a:effectLst/>
              <a:latin typeface="Sabon Next LT"/>
              <a:cs typeface="Sabon Next LT"/>
            </a:endParaRPr>
          </a:p>
          <a:p>
            <a:endParaRPr lang="en-US"/>
          </a:p>
        </p:txBody>
      </p:sp>
    </p:spTree>
    <p:extLst>
      <p:ext uri="{BB962C8B-B14F-4D97-AF65-F5344CB8AC3E}">
        <p14:creationId xmlns:p14="http://schemas.microsoft.com/office/powerpoint/2010/main" val="394615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id="{C3DBC242-CF30-8F43-B775-644ADA7DB598}"/>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
        <p:nvSpPr>
          <p:cNvPr id="3" name="Content Placeholder 2">
            <a:extLst>
              <a:ext uri="{FF2B5EF4-FFF2-40B4-BE49-F238E27FC236}">
                <a16:creationId xmlns:a16="http://schemas.microsoft.com/office/drawing/2014/main" id="{6DC86611-2E27-0D3D-DDBE-F90FCD6A579E}"/>
              </a:ext>
            </a:extLst>
          </p:cNvPr>
          <p:cNvSpPr>
            <a:spLocks noGrp="1"/>
          </p:cNvSpPr>
          <p:nvPr>
            <p:ph idx="1"/>
          </p:nvPr>
        </p:nvSpPr>
        <p:spPr>
          <a:xfrm>
            <a:off x="4905955" y="2071316"/>
            <a:ext cx="6713552" cy="4114800"/>
          </a:xfrm>
        </p:spPr>
        <p:txBody>
          <a:bodyPr anchor="t">
            <a:normAutofit/>
          </a:bodyPr>
          <a:lstStyle/>
          <a:p>
            <a:pPr marL="0" indent="0" algn="ctr">
              <a:buNone/>
            </a:pPr>
            <a:endParaRPr lang="en-US" sz="6600">
              <a:latin typeface="Sabon Next LT" panose="02000500000000000000" pitchFamily="2" charset="0"/>
              <a:cs typeface="Sabon Next LT" panose="02000500000000000000" pitchFamily="2" charset="0"/>
            </a:endParaRPr>
          </a:p>
          <a:p>
            <a:pPr marL="0" indent="0" algn="ctr">
              <a:buNone/>
            </a:pPr>
            <a:r>
              <a:rPr lang="en-US" sz="6600">
                <a:latin typeface="Sabon Next LT" panose="02000500000000000000" pitchFamily="2" charset="0"/>
                <a:cs typeface="Sabon Next LT" panose="02000500000000000000" pitchFamily="2" charset="0"/>
              </a:rPr>
              <a:t>2021-2025</a:t>
            </a:r>
            <a:br>
              <a:rPr lang="en-US" sz="6600">
                <a:latin typeface="Sabon Next LT" panose="02000500000000000000" pitchFamily="2" charset="0"/>
                <a:cs typeface="Sabon Next LT" panose="02000500000000000000" pitchFamily="2" charset="0"/>
              </a:rPr>
            </a:br>
            <a:r>
              <a:rPr lang="en-US" sz="6600">
                <a:latin typeface="Sabon Next LT" panose="02000500000000000000" pitchFamily="2" charset="0"/>
                <a:cs typeface="Sabon Next LT" panose="02000500000000000000" pitchFamily="2" charset="0"/>
              </a:rPr>
              <a:t>Strategic Plan</a:t>
            </a:r>
          </a:p>
          <a:p>
            <a:endParaRPr lang="en-US" sz="1700">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154645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E552AF1F-A9EB-8B8C-84F5-96E7FE583499}"/>
              </a:ext>
            </a:extLst>
          </p:cNvPr>
          <p:cNvSpPr>
            <a:spLocks noGrp="1"/>
          </p:cNvSpPr>
          <p:nvPr>
            <p:ph type="title"/>
          </p:nvPr>
        </p:nvSpPr>
        <p:spPr>
          <a:xfrm>
            <a:off x="518775" y="187325"/>
            <a:ext cx="3932237" cy="1600200"/>
          </a:xfrm>
        </p:spPr>
        <p:txBody>
          <a:bodyPr vert="horz" lIns="91440" tIns="45720" rIns="91440" bIns="45720" rtlCol="0" anchor="ctr">
            <a:normAutofit fontScale="90000"/>
          </a:bodyPr>
          <a:lstStyle/>
          <a:p>
            <a:r>
              <a:rPr lang="en-US" sz="3600" b="1" kern="1200" cap="all" baseline="0">
                <a:latin typeface="Sabon Next LT" panose="02000500000000000000" pitchFamily="2" charset="0"/>
                <a:cs typeface="Sabon Next LT" panose="02000500000000000000" pitchFamily="2" charset="0"/>
              </a:rPr>
              <a:t>Strategic Plan Smart Goals</a:t>
            </a:r>
          </a:p>
        </p:txBody>
      </p:sp>
      <p:sp>
        <p:nvSpPr>
          <p:cNvPr id="19" name="Slide Number Placeholder 217">
            <a:extLst>
              <a:ext uri="{FF2B5EF4-FFF2-40B4-BE49-F238E27FC236}">
                <a16:creationId xmlns:a16="http://schemas.microsoft.com/office/drawing/2014/main" id="{7B2A5DC9-6E33-15B9-4BE1-C5FAD2107EA7}"/>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7</a:t>
            </a:fld>
            <a:endParaRPr lang="en-US"/>
          </a:p>
        </p:txBody>
      </p:sp>
      <p:graphicFrame>
        <p:nvGraphicFramePr>
          <p:cNvPr id="20" name="TextBox 137">
            <a:extLst>
              <a:ext uri="{FF2B5EF4-FFF2-40B4-BE49-F238E27FC236}">
                <a16:creationId xmlns:a16="http://schemas.microsoft.com/office/drawing/2014/main" id="{6E0E6B7C-95F4-2904-62C0-6FD7E52FBFA0}"/>
              </a:ext>
            </a:extLst>
          </p:cNvPr>
          <p:cNvGraphicFramePr/>
          <p:nvPr>
            <p:extLst>
              <p:ext uri="{D42A27DB-BD31-4B8C-83A1-F6EECF244321}">
                <p14:modId xmlns:p14="http://schemas.microsoft.com/office/powerpoint/2010/main" val="2715097338"/>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 name="Picture 20" descr="Diagram&#10;&#10;Description automatically generated">
            <a:extLst>
              <a:ext uri="{FF2B5EF4-FFF2-40B4-BE49-F238E27FC236}">
                <a16:creationId xmlns:a16="http://schemas.microsoft.com/office/drawing/2014/main" id="{999D24A8-4B2C-D081-0A53-7BCBDA400AB7}"/>
              </a:ext>
            </a:extLst>
          </p:cNvPr>
          <p:cNvPicPr>
            <a:picLocks noChangeAspect="1"/>
          </p:cNvPicPr>
          <p:nvPr/>
        </p:nvPicPr>
        <p:blipFill>
          <a:blip r:embed="rId7"/>
          <a:stretch>
            <a:fillRect/>
          </a:stretch>
        </p:blipFill>
        <p:spPr>
          <a:xfrm>
            <a:off x="703601" y="2048125"/>
            <a:ext cx="3390476" cy="4000000"/>
          </a:xfrm>
          <a:prstGeom prst="rect">
            <a:avLst/>
          </a:prstGeom>
        </p:spPr>
      </p:pic>
    </p:spTree>
    <p:extLst>
      <p:ext uri="{BB962C8B-B14F-4D97-AF65-F5344CB8AC3E}">
        <p14:creationId xmlns:p14="http://schemas.microsoft.com/office/powerpoint/2010/main" val="288647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100855434"/>
              </p:ext>
            </p:extLst>
          </p:nvPr>
        </p:nvGraphicFramePr>
        <p:xfrm>
          <a:off x="3541774" y="2042911"/>
          <a:ext cx="8650226" cy="4773930"/>
        </p:xfrm>
        <a:graphic>
          <a:graphicData uri="http://schemas.openxmlformats.org/drawingml/2006/table">
            <a:tbl>
              <a:tblPr firstRow="1" bandRow="1">
                <a:tableStyleId>{2D5ABB26-0587-4C30-8999-92F81FD0307C}</a:tableStyleId>
              </a:tblPr>
              <a:tblGrid>
                <a:gridCol w="3450410">
                  <a:extLst>
                    <a:ext uri="{9D8B030D-6E8A-4147-A177-3AD203B41FA5}">
                      <a16:colId xmlns:a16="http://schemas.microsoft.com/office/drawing/2014/main" val="20000"/>
                    </a:ext>
                  </a:extLst>
                </a:gridCol>
                <a:gridCol w="5199816">
                  <a:extLst>
                    <a:ext uri="{9D8B030D-6E8A-4147-A177-3AD203B41FA5}">
                      <a16:colId xmlns:a16="http://schemas.microsoft.com/office/drawing/2014/main" val="20001"/>
                    </a:ext>
                  </a:extLst>
                </a:gridCol>
              </a:tblGrid>
              <a:tr h="227956">
                <a:tc rowSpan="9">
                  <a:txBody>
                    <a:bodyPr/>
                    <a:lstStyle/>
                    <a:p>
                      <a:pPr marL="188595">
                        <a:lnSpc>
                          <a:spcPct val="100000"/>
                        </a:lnSpc>
                        <a:spcBef>
                          <a:spcPts val="355"/>
                        </a:spcBef>
                      </a:pPr>
                      <a:r>
                        <a:rPr sz="1200" b="1" i="1" spc="-5">
                          <a:solidFill>
                            <a:srgbClr val="151515"/>
                          </a:solidFill>
                          <a:latin typeface="Calibri"/>
                          <a:cs typeface="Calibri"/>
                        </a:rPr>
                        <a:t>School</a:t>
                      </a:r>
                      <a:r>
                        <a:rPr sz="1200" b="1" i="1">
                          <a:solidFill>
                            <a:srgbClr val="151515"/>
                          </a:solidFill>
                          <a:latin typeface="Calibri"/>
                          <a:cs typeface="Calibri"/>
                        </a:rPr>
                        <a:t> Strategic</a:t>
                      </a:r>
                      <a:r>
                        <a:rPr sz="1200" b="1" i="1" spc="-20">
                          <a:solidFill>
                            <a:srgbClr val="151515"/>
                          </a:solidFill>
                          <a:latin typeface="Calibri"/>
                          <a:cs typeface="Calibri"/>
                        </a:rPr>
                        <a:t> </a:t>
                      </a:r>
                      <a:r>
                        <a:rPr sz="1200" b="1" i="1" spc="-5">
                          <a:solidFill>
                            <a:srgbClr val="151515"/>
                          </a:solidFill>
                          <a:latin typeface="Calibri"/>
                          <a:cs typeface="Calibri"/>
                        </a:rPr>
                        <a:t>Priorities</a:t>
                      </a:r>
                      <a:endParaRPr sz="1200">
                        <a:latin typeface="Calibri"/>
                        <a:cs typeface="Calibri"/>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r>
                        <a:rPr lang="en-US" sz="1200">
                          <a:latin typeface="Times New Roman"/>
                          <a:cs typeface="Times New Roman"/>
                        </a:rPr>
                        <a:t>  </a:t>
                      </a:r>
                      <a:r>
                        <a:rPr lang="en-US" sz="1000" b="1">
                          <a:latin typeface="+mn-lt"/>
                          <a:cs typeface="Times New Roman"/>
                        </a:rPr>
                        <a:t>1. </a:t>
                      </a:r>
                      <a:r>
                        <a:rPr lang="en-US" sz="800"/>
                        <a:t>.</a:t>
                      </a:r>
                      <a:r>
                        <a:rPr lang="en-US" sz="1000">
                          <a:solidFill>
                            <a:schemeClr val="tx1"/>
                          </a:solidFill>
                          <a:latin typeface="+mn-lt"/>
                          <a:ea typeface="+mn-ea"/>
                          <a:cs typeface="+mn-cs"/>
                        </a:rPr>
                        <a:t>Increase student growth in reading and math</a:t>
                      </a:r>
                    </a:p>
                    <a:p>
                      <a:r>
                        <a:rPr lang="en-US" sz="1000">
                          <a:solidFill>
                            <a:schemeClr val="tx1"/>
                          </a:solidFill>
                          <a:latin typeface="+mn-lt"/>
                          <a:ea typeface="+mn-ea"/>
                          <a:cs typeface="+mn-cs"/>
                        </a:rPr>
                        <a:t> </a:t>
                      </a:r>
                      <a:r>
                        <a:rPr lang="en-US" sz="1000" b="1" baseline="0">
                          <a:latin typeface="+mn-lt"/>
                          <a:cs typeface="Times New Roman"/>
                        </a:rPr>
                        <a:t>  2. </a:t>
                      </a:r>
                      <a:r>
                        <a:rPr lang="en-US" sz="1000">
                          <a:solidFill>
                            <a:schemeClr val="tx1"/>
                          </a:solidFill>
                          <a:latin typeface="+mn-lt"/>
                          <a:ea typeface="+mn-ea"/>
                          <a:cs typeface="+mn-cs"/>
                        </a:rPr>
                        <a:t>Implementation of the IB curriculum</a:t>
                      </a:r>
                    </a:p>
                    <a:p>
                      <a:pPr>
                        <a:lnSpc>
                          <a:spcPct val="100000"/>
                        </a:lnSpc>
                      </a:pPr>
                      <a:endParaRPr lang="en-US" sz="1000" b="1" baseline="0">
                        <a:latin typeface="+mn-lt"/>
                        <a:cs typeface="Times New Roman"/>
                      </a:endParaRPr>
                    </a:p>
                    <a:p>
                      <a:pPr>
                        <a:lnSpc>
                          <a:spcPct val="100000"/>
                        </a:lnSpc>
                      </a:pPr>
                      <a:r>
                        <a:rPr lang="en-US" sz="1000" b="1" baseline="0">
                          <a:latin typeface="+mn-lt"/>
                          <a:cs typeface="Times New Roman"/>
                        </a:rPr>
                        <a:t>  </a:t>
                      </a:r>
                      <a:endParaRPr sz="1200">
                        <a:latin typeface="Times New Roman"/>
                        <a:cs typeface="Times New Roman"/>
                      </a:endParaRPr>
                    </a:p>
                    <a:p>
                      <a:pPr>
                        <a:lnSpc>
                          <a:spcPct val="100000"/>
                        </a:lnSpc>
                      </a:pPr>
                      <a:endParaRPr sz="1200">
                        <a:latin typeface="Times New Roman"/>
                        <a:cs typeface="Times New Roman"/>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r>
                        <a:rPr lang="en-US" sz="1000" b="1" spc="-10">
                          <a:latin typeface="Calibri"/>
                          <a:cs typeface="Calibri"/>
                        </a:rPr>
                        <a:t>3. </a:t>
                      </a:r>
                      <a:r>
                        <a:rPr lang="en-US" sz="1000"/>
                        <a:t>Implement social and emotional learning programs to develop strong school stakeholders. </a:t>
                      </a:r>
                      <a:endParaRPr lang="en-US" sz="1000" b="1" spc="-10">
                        <a:latin typeface="Calibri"/>
                        <a:cs typeface="Calibri"/>
                      </a:endParaRPr>
                    </a:p>
                    <a:p>
                      <a:pPr marL="95885">
                        <a:lnSpc>
                          <a:spcPct val="100000"/>
                        </a:lnSpc>
                        <a:spcBef>
                          <a:spcPts val="5"/>
                        </a:spcBef>
                      </a:pPr>
                      <a:endParaRPr sz="1000">
                        <a:latin typeface="Calibri"/>
                        <a:cs typeface="Calibri"/>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30"/>
                        </a:spcBef>
                      </a:pPr>
                      <a:endParaRPr sz="950">
                        <a:latin typeface="Times New Roman"/>
                        <a:cs typeface="Times New Roman"/>
                      </a:endParaRPr>
                    </a:p>
                    <a:p>
                      <a:pPr marL="90170" marR="0" lvl="0" indent="0" defTabSz="914400" eaLnBrk="1" fontAlgn="auto" latinLnBrk="0" hangingPunct="1">
                        <a:lnSpc>
                          <a:spcPct val="100000"/>
                        </a:lnSpc>
                        <a:spcBef>
                          <a:spcPts val="0"/>
                        </a:spcBef>
                        <a:spcAft>
                          <a:spcPts val="0"/>
                        </a:spcAft>
                        <a:buClrTx/>
                        <a:buSzTx/>
                        <a:buFontTx/>
                        <a:buNone/>
                        <a:tabLst/>
                        <a:defRPr/>
                      </a:pPr>
                      <a:r>
                        <a:rPr lang="en-US" sz="1000" b="1" spc="-10">
                          <a:latin typeface="Calibri"/>
                          <a:cs typeface="Calibri"/>
                        </a:rPr>
                        <a:t>4. </a:t>
                      </a:r>
                      <a:r>
                        <a:rPr lang="en-US" sz="1000" spc="-10">
                          <a:latin typeface="+mn-lt"/>
                          <a:cs typeface="Calibri"/>
                        </a:rPr>
                        <a:t>Recruit, train and retain effective teaching staff and recruit high quality staff</a:t>
                      </a:r>
                    </a:p>
                    <a:p>
                      <a:pPr marL="90170" marR="0" lvl="0" indent="0" defTabSz="914400" eaLnBrk="1" fontAlgn="auto" latinLnBrk="0" hangingPunct="1">
                        <a:lnSpc>
                          <a:spcPct val="100000"/>
                        </a:lnSpc>
                        <a:spcBef>
                          <a:spcPts val="590"/>
                        </a:spcBef>
                        <a:spcAft>
                          <a:spcPts val="0"/>
                        </a:spcAft>
                        <a:buClrTx/>
                        <a:buSzTx/>
                        <a:buFontTx/>
                        <a:buNone/>
                        <a:tabLst/>
                        <a:defRPr/>
                      </a:pPr>
                      <a:r>
                        <a:rPr lang="en-US" sz="1000" b="1" spc="-10">
                          <a:latin typeface="Calibri"/>
                          <a:cs typeface="Calibri"/>
                        </a:rPr>
                        <a:t>5. </a:t>
                      </a:r>
                      <a:r>
                        <a:rPr lang="en-US" sz="1000" spc="-10">
                          <a:latin typeface="+mn-lt"/>
                          <a:cs typeface="Calibri"/>
                        </a:rPr>
                        <a:t>Implement wellness strategies and resources for staff</a:t>
                      </a:r>
                      <a:endParaRPr lang="en-US" sz="1000">
                        <a:latin typeface="+mn-lt"/>
                        <a:cs typeface="Calibri"/>
                      </a:endParaRPr>
                    </a:p>
                    <a:p>
                      <a:pPr marL="90170">
                        <a:lnSpc>
                          <a:spcPct val="100000"/>
                        </a:lnSpc>
                        <a:spcBef>
                          <a:spcPts val="590"/>
                        </a:spcBef>
                      </a:pPr>
                      <a:endParaRPr lang="en-US" sz="1000">
                        <a:latin typeface="Calibri"/>
                        <a:cs typeface="Calibri"/>
                      </a:endParaRPr>
                    </a:p>
                    <a:p>
                      <a:pPr marL="90170">
                        <a:lnSpc>
                          <a:spcPct val="100000"/>
                        </a:lnSpc>
                        <a:spcBef>
                          <a:spcPts val="590"/>
                        </a:spcBef>
                      </a:pPr>
                      <a:endParaRPr sz="1000">
                        <a:latin typeface="Calibri"/>
                        <a:cs typeface="Calibri"/>
                      </a:endParaRPr>
                    </a:p>
                    <a:p>
                      <a:pPr marL="106045" marR="0" lvl="0" indent="0" defTabSz="914400" eaLnBrk="1" fontAlgn="auto" latinLnBrk="0" hangingPunct="1">
                        <a:lnSpc>
                          <a:spcPct val="100000"/>
                        </a:lnSpc>
                        <a:spcBef>
                          <a:spcPts val="0"/>
                        </a:spcBef>
                        <a:spcAft>
                          <a:spcPts val="0"/>
                        </a:spcAft>
                        <a:buClrTx/>
                        <a:buSzTx/>
                        <a:buFontTx/>
                        <a:buNone/>
                        <a:tabLst/>
                        <a:defRPr/>
                      </a:pPr>
                      <a:r>
                        <a:rPr lang="en-US" sz="1000" b="1" spc="-10">
                          <a:latin typeface="Calibri"/>
                          <a:cs typeface="Calibri"/>
                        </a:rPr>
                        <a:t>6. </a:t>
                      </a:r>
                      <a:r>
                        <a:rPr lang="en-US" sz="1000" spc="-10">
                          <a:latin typeface="+mn-lt"/>
                          <a:cs typeface="Calibri"/>
                        </a:rPr>
                        <a:t>Implement Advanced Via Individual Determination Program to individual course determination based on student readiness</a:t>
                      </a:r>
                      <a:endParaRPr lang="en-US" sz="1000">
                        <a:latin typeface="+mn-lt"/>
                        <a:cs typeface="Calibri"/>
                      </a:endParaRPr>
                    </a:p>
                    <a:p>
                      <a:pPr marL="106045">
                        <a:lnSpc>
                          <a:spcPct val="100000"/>
                        </a:lnSpc>
                      </a:pPr>
                      <a:endParaRPr sz="1000">
                        <a:latin typeface="Calibri"/>
                        <a:cs typeface="Calibri"/>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25400">
                        <a:lnSpc>
                          <a:spcPct val="100000"/>
                        </a:lnSpc>
                        <a:spcBef>
                          <a:spcPts val="640"/>
                        </a:spcBef>
                      </a:pPr>
                      <a:r>
                        <a:rPr sz="1200" b="1" i="1" spc="-5">
                          <a:solidFill>
                            <a:srgbClr val="151515"/>
                          </a:solidFill>
                          <a:latin typeface="Calibri"/>
                          <a:cs typeface="Calibri"/>
                        </a:rPr>
                        <a:t>School</a:t>
                      </a:r>
                      <a:r>
                        <a:rPr sz="1200" b="1" i="1" spc="5">
                          <a:solidFill>
                            <a:srgbClr val="151515"/>
                          </a:solidFill>
                          <a:latin typeface="Calibri"/>
                          <a:cs typeface="Calibri"/>
                        </a:rPr>
                        <a:t> </a:t>
                      </a:r>
                      <a:r>
                        <a:rPr sz="1200" b="1" i="1" spc="-5">
                          <a:solidFill>
                            <a:srgbClr val="151515"/>
                          </a:solidFill>
                          <a:latin typeface="Calibri"/>
                          <a:cs typeface="Calibri"/>
                        </a:rPr>
                        <a:t>Strategies</a:t>
                      </a:r>
                      <a:endParaRPr lang="en-US" sz="1200" b="1" i="1" spc="-5">
                        <a:solidFill>
                          <a:srgbClr val="151515"/>
                        </a:solidFill>
                        <a:latin typeface="Calibri"/>
                        <a:cs typeface="Calibri"/>
                      </a:endParaRPr>
                    </a:p>
                  </a:txBody>
                  <a:tcPr marL="0" marR="0" marT="81280" marB="0">
                    <a:lnL w="28575">
                      <a:solidFill>
                        <a:srgbClr val="6F2F9F"/>
                      </a:solidFill>
                      <a:prstDash val="solid"/>
                    </a:lnL>
                  </a:tcPr>
                </a:tc>
                <a:extLst>
                  <a:ext uri="{0D108BD9-81ED-4DB2-BD59-A6C34878D82A}">
                    <a16:rowId xmlns:a16="http://schemas.microsoft.com/office/drawing/2014/main" val="10000"/>
                  </a:ext>
                </a:extLst>
              </a:tr>
              <a:tr h="1263624">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defTabSz="914400" eaLnBrk="1" fontAlgn="auto" latinLnBrk="0" hangingPunct="1">
                        <a:lnSpc>
                          <a:spcPct val="100000"/>
                        </a:lnSpc>
                        <a:spcBef>
                          <a:spcPts val="310"/>
                        </a:spcBef>
                        <a:spcAft>
                          <a:spcPts val="0"/>
                        </a:spcAft>
                        <a:buClrTx/>
                        <a:buSzTx/>
                        <a:buFontTx/>
                        <a:buNone/>
                        <a:tabLst/>
                        <a:defRPr/>
                      </a:pPr>
                      <a:r>
                        <a:rPr sz="900" b="1">
                          <a:latin typeface="Calibri"/>
                          <a:cs typeface="Calibri"/>
                        </a:rPr>
                        <a:t>1</a:t>
                      </a:r>
                      <a:r>
                        <a:rPr sz="900" b="1" spc="-5">
                          <a:latin typeface="Calibri"/>
                          <a:cs typeface="Calibri"/>
                        </a:rPr>
                        <a:t>A</a:t>
                      </a:r>
                      <a:r>
                        <a:rPr sz="900" b="1">
                          <a:latin typeface="Calibri"/>
                          <a:cs typeface="Calibri"/>
                        </a:rPr>
                        <a:t>. </a:t>
                      </a:r>
                      <a:r>
                        <a:rPr lang="en-US" sz="900" spc="-5">
                          <a:solidFill>
                            <a:schemeClr val="tx1"/>
                          </a:solidFill>
                          <a:latin typeface="+mn-lt"/>
                          <a:ea typeface="+mn-ea"/>
                          <a:cs typeface="Times New Roman" panose="02020603050405020304" pitchFamily="18" charset="0"/>
                        </a:rPr>
                        <a:t>Use a balanced system of assessments to include diagnostic, formative and summative to monitor learning and guide instruction</a:t>
                      </a:r>
                    </a:p>
                    <a:p>
                      <a:pPr marL="113030" marR="0" lvl="0" indent="0" defTabSz="914400" eaLnBrk="1" fontAlgn="auto" latinLnBrk="0" hangingPunct="1">
                        <a:lnSpc>
                          <a:spcPct val="100000"/>
                        </a:lnSpc>
                        <a:spcBef>
                          <a:spcPts val="310"/>
                        </a:spcBef>
                        <a:spcAft>
                          <a:spcPts val="0"/>
                        </a:spcAft>
                        <a:buClrTx/>
                        <a:buSzTx/>
                        <a:buFontTx/>
                        <a:buNone/>
                        <a:tabLst/>
                        <a:defRPr/>
                      </a:pPr>
                      <a:r>
                        <a:rPr lang="en-US" sz="900" spc="-5">
                          <a:solidFill>
                            <a:schemeClr val="tx1"/>
                          </a:solidFill>
                          <a:latin typeface="+mn-lt"/>
                          <a:ea typeface="+mn-ea"/>
                          <a:cs typeface="Times New Roman" panose="02020603050405020304" pitchFamily="18" charset="0"/>
                        </a:rPr>
                        <a:t>1B. Identify teachers with the highest growth to pair with students with the greatest need</a:t>
                      </a:r>
                      <a:endParaRPr lang="en-US" sz="900">
                        <a:solidFill>
                          <a:schemeClr val="tx1"/>
                        </a:solidFill>
                        <a:latin typeface="+mn-lt"/>
                        <a:ea typeface="+mn-ea"/>
                        <a:cs typeface="Times New Roman" panose="02020603050405020304" pitchFamily="18" charset="0"/>
                      </a:endParaRPr>
                    </a:p>
                    <a:p>
                      <a:pPr marL="113030">
                        <a:lnSpc>
                          <a:spcPct val="100000"/>
                        </a:lnSpc>
                        <a:spcBef>
                          <a:spcPts val="605"/>
                        </a:spcBef>
                      </a:pPr>
                      <a:r>
                        <a:rPr lang="en-US" sz="900" b="1">
                          <a:latin typeface="Calibri"/>
                          <a:cs typeface="Calibri"/>
                        </a:rPr>
                        <a:t>2A</a:t>
                      </a:r>
                      <a:r>
                        <a:rPr sz="900" b="1">
                          <a:latin typeface="Calibri"/>
                          <a:cs typeface="Calibri"/>
                        </a:rPr>
                        <a:t>.</a:t>
                      </a:r>
                      <a:r>
                        <a:rPr sz="900" b="1" spc="-5">
                          <a:latin typeface="Calibri"/>
                          <a:cs typeface="Calibri"/>
                        </a:rPr>
                        <a:t> </a:t>
                      </a:r>
                      <a:r>
                        <a:rPr lang="en-US" sz="900">
                          <a:solidFill>
                            <a:schemeClr val="tx1"/>
                          </a:solidFill>
                          <a:latin typeface="+mn-lt"/>
                          <a:ea typeface="+mn-ea"/>
                          <a:cs typeface="Times New Roman" panose="02020603050405020304" pitchFamily="18" charset="0"/>
                        </a:rPr>
                        <a:t>Implement the IB approach to learning to ensure students develop a range of skills to demonstrate mastery of the standards, think critically, take action, reflect on their learning, participate in  IB service projects, </a:t>
                      </a:r>
                    </a:p>
                    <a:p>
                      <a:pPr marL="113030">
                        <a:lnSpc>
                          <a:spcPct val="100000"/>
                        </a:lnSpc>
                        <a:spcBef>
                          <a:spcPts val="605"/>
                        </a:spcBef>
                      </a:pPr>
                      <a:r>
                        <a:rPr lang="en-US" sz="900">
                          <a:solidFill>
                            <a:schemeClr val="tx1"/>
                          </a:solidFill>
                          <a:latin typeface="+mn-lt"/>
                          <a:ea typeface="+mn-ea"/>
                          <a:cs typeface="Times New Roman" panose="02020603050405020304" pitchFamily="18" charset="0"/>
                        </a:rPr>
                        <a:t>2B. Build teacher instructional capacity through ongoing professional learning led by the  IB specialist, implementation of interdisciplinary units and presentations, and fully implement the IB MYP Framework with fidelity</a:t>
                      </a:r>
                    </a:p>
                  </a:txBody>
                  <a:tcPr marL="0" marR="0" marT="39370" marB="0">
                    <a:lnL w="28575">
                      <a:solidFill>
                        <a:srgbClr val="6F2F9F"/>
                      </a:solidFill>
                      <a:prstDash val="solid"/>
                    </a:lnL>
                    <a:solidFill>
                      <a:srgbClr val="F1F1F1"/>
                    </a:solidFill>
                  </a:tcPr>
                </a:tc>
                <a:extLst>
                  <a:ext uri="{0D108BD9-81ED-4DB2-BD59-A6C34878D82A}">
                    <a16:rowId xmlns:a16="http://schemas.microsoft.com/office/drawing/2014/main" val="10001"/>
                  </a:ext>
                </a:extLst>
              </a:tr>
              <a:tr h="118362">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9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2"/>
                  </a:ext>
                </a:extLst>
              </a:tr>
              <a:tr h="585234">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eaLnBrk="1" fontAlgn="auto" latinLnBrk="0" hangingPunct="1">
                        <a:lnSpc>
                          <a:spcPct val="100000"/>
                        </a:lnSpc>
                        <a:spcBef>
                          <a:spcPts val="320"/>
                        </a:spcBef>
                        <a:spcAft>
                          <a:spcPts val="0"/>
                        </a:spcAft>
                        <a:buClrTx/>
                        <a:buSzTx/>
                        <a:buFontTx/>
                        <a:buNone/>
                        <a:tabLst/>
                        <a:defRPr/>
                      </a:pPr>
                      <a:r>
                        <a:rPr lang="en-US" sz="900" spc="-10">
                          <a:latin typeface="+mn-lt"/>
                          <a:cs typeface="Calibri"/>
                        </a:rPr>
                        <a:t>3A.Implement an advisory program and daily advisement course to incorporate SEL,  student surveys, trauma informed strategies, and check and connect</a:t>
                      </a:r>
                    </a:p>
                    <a:p>
                      <a:pPr marL="12700" algn="l">
                        <a:spcBef>
                          <a:spcPts val="700"/>
                        </a:spcBef>
                      </a:pPr>
                      <a:r>
                        <a:rPr lang="en-US" sz="900" spc="-10">
                          <a:latin typeface="+mn-lt"/>
                          <a:cs typeface="Calibri"/>
                        </a:rPr>
                        <a:t>  3B. Increase student support with small groups led by counselors, graduation      coach,  social worker, and SEC </a:t>
                      </a:r>
                      <a:r>
                        <a:rPr lang="en-US" sz="900">
                          <a:effectLst/>
                          <a:latin typeface="Calibri" panose="020F0502020204030204" pitchFamily="34" charset="0"/>
                          <a:ea typeface="Calibri" panose="020F0502020204030204" pitchFamily="34" charset="0"/>
                          <a:cs typeface="Times New Roman" panose="02020603050405020304" pitchFamily="18" charset="0"/>
                        </a:rPr>
                        <a:t>Disproportionality </a:t>
                      </a:r>
                      <a:r>
                        <a:rPr lang="en-US" sz="900" spc="-10">
                          <a:latin typeface="+mn-lt"/>
                          <a:cs typeface="Calibri"/>
                        </a:rPr>
                        <a:t>specialist</a:t>
                      </a:r>
                      <a:endParaRPr lang="en-US" sz="900">
                        <a:latin typeface="+mn-lt"/>
                        <a:cs typeface="Calibri"/>
                      </a:endParaRPr>
                    </a:p>
                  </a:txBody>
                  <a:tcPr marL="0" marR="0" marT="40640" marB="0">
                    <a:lnL w="28575">
                      <a:solidFill>
                        <a:srgbClr val="6F2F9F"/>
                      </a:solidFill>
                      <a:prstDash val="solid"/>
                    </a:lnL>
                    <a:solidFill>
                      <a:srgbClr val="DDEAF6"/>
                    </a:solidFill>
                  </a:tcPr>
                </a:tc>
                <a:extLst>
                  <a:ext uri="{0D108BD9-81ED-4DB2-BD59-A6C34878D82A}">
                    <a16:rowId xmlns:a16="http://schemas.microsoft.com/office/drawing/2014/main" val="10003"/>
                  </a:ext>
                </a:extLst>
              </a:tr>
              <a:tr h="118362">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9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4"/>
                  </a:ext>
                </a:extLst>
              </a:tr>
              <a:tr h="1330477">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2700">
                        <a:lnSpc>
                          <a:spcPct val="100000"/>
                        </a:lnSpc>
                        <a:spcBef>
                          <a:spcPts val="685"/>
                        </a:spcBef>
                      </a:pPr>
                      <a:r>
                        <a:rPr lang="en-US" sz="900" b="1" spc="-5">
                          <a:latin typeface="Calibri"/>
                          <a:cs typeface="Calibri"/>
                        </a:rPr>
                        <a:t>4A. </a:t>
                      </a:r>
                      <a:r>
                        <a:rPr lang="en-US" sz="900" spc="-10">
                          <a:latin typeface="+mn-lt"/>
                          <a:cs typeface="Calibri"/>
                        </a:rPr>
                        <a:t>Build teacher instructional capacity through ongoing professional learning that provides time and resources for teachers to grow in their knowledge of content, research- based pedagogy, increasing rigor, inquiry-based instruction, IB and AVID,  and implementing weekly PLC meetings led by the instructional coaches, PLC leads , teacher leaders and administrators</a:t>
                      </a:r>
                    </a:p>
                    <a:p>
                      <a:pPr marL="12700">
                        <a:lnSpc>
                          <a:spcPct val="100000"/>
                        </a:lnSpc>
                        <a:spcBef>
                          <a:spcPts val="685"/>
                        </a:spcBef>
                      </a:pPr>
                      <a:r>
                        <a:rPr lang="en-US" sz="900" spc="-10">
                          <a:latin typeface="+mn-lt"/>
                          <a:cs typeface="Calibri"/>
                        </a:rPr>
                        <a:t>4B. Provide mentors, support and professional learning for new teachers</a:t>
                      </a:r>
                    </a:p>
                    <a:p>
                      <a:pPr marL="12700">
                        <a:lnSpc>
                          <a:spcPct val="100000"/>
                        </a:lnSpc>
                        <a:spcBef>
                          <a:spcPts val="685"/>
                        </a:spcBef>
                      </a:pPr>
                      <a:r>
                        <a:rPr lang="en-US" sz="900" spc="-10">
                          <a:latin typeface="+mn-lt"/>
                          <a:cs typeface="Calibri"/>
                        </a:rPr>
                        <a:t>4C. Provide the structure, support and opportunities to build the instructional and leadership capacity of our staff</a:t>
                      </a:r>
                    </a:p>
                    <a:p>
                      <a:pPr marL="12700">
                        <a:lnSpc>
                          <a:spcPct val="100000"/>
                        </a:lnSpc>
                        <a:spcBef>
                          <a:spcPts val="685"/>
                        </a:spcBef>
                      </a:pPr>
                      <a:r>
                        <a:rPr lang="en-US" sz="900" spc="-10">
                          <a:latin typeface="+mn-lt"/>
                          <a:cs typeface="Calibri"/>
                        </a:rPr>
                        <a:t>5. Incorporate staff wellness program to include SEL books/articles, surveys,  Wellness Room, wellness and fitness challenges and incentives</a:t>
                      </a:r>
                      <a:endParaRPr sz="900">
                        <a:latin typeface="Calibri"/>
                        <a:cs typeface="Calibri"/>
                      </a:endParaRPr>
                    </a:p>
                  </a:txBody>
                  <a:tcPr marL="0" marR="0" marT="40640" marB="0">
                    <a:lnL w="28575">
                      <a:solidFill>
                        <a:srgbClr val="6F2F9F"/>
                      </a:solidFill>
                      <a:prstDash val="solid"/>
                    </a:lnL>
                    <a:solidFill>
                      <a:srgbClr val="FAE3D3"/>
                    </a:solidFill>
                  </a:tcPr>
                </a:tc>
                <a:extLst>
                  <a:ext uri="{0D108BD9-81ED-4DB2-BD59-A6C34878D82A}">
                    <a16:rowId xmlns:a16="http://schemas.microsoft.com/office/drawing/2014/main" val="10005"/>
                  </a:ext>
                </a:extLst>
              </a:tr>
              <a:tr h="131513">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6"/>
                  </a:ext>
                </a:extLst>
              </a:tr>
              <a:tr h="330975">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92710">
                        <a:lnSpc>
                          <a:spcPct val="100000"/>
                        </a:lnSpc>
                        <a:spcBef>
                          <a:spcPts val="320"/>
                        </a:spcBef>
                      </a:pPr>
                      <a:r>
                        <a:rPr lang="en-US" sz="1000" spc="-5">
                          <a:latin typeface="+mn-lt"/>
                          <a:cs typeface="Calibri"/>
                        </a:rPr>
                        <a:t>6A. Establish funding source for teacher trainings and AVID development</a:t>
                      </a:r>
                    </a:p>
                    <a:p>
                      <a:pPr marL="92710">
                        <a:lnSpc>
                          <a:spcPct val="100000"/>
                        </a:lnSpc>
                        <a:spcBef>
                          <a:spcPts val="320"/>
                        </a:spcBef>
                      </a:pPr>
                      <a:r>
                        <a:rPr lang="en-US" sz="1000" spc="-5">
                          <a:latin typeface="+mn-lt"/>
                          <a:cs typeface="Calibri"/>
                        </a:rPr>
                        <a:t>6 B. </a:t>
                      </a:r>
                      <a:r>
                        <a:rPr lang="en-US" sz="1000">
                          <a:solidFill>
                            <a:schemeClr val="tx1"/>
                          </a:solidFill>
                          <a:latin typeface="+mn-lt"/>
                          <a:ea typeface="+mn-ea"/>
                          <a:cs typeface="Times New Roman" panose="02020603050405020304" pitchFamily="18" charset="0"/>
                        </a:rPr>
                        <a:t>Implement the use of reading, writing and WICOR strategies school wide</a:t>
                      </a:r>
                      <a:endParaRPr lang="en-US" sz="1000">
                        <a:latin typeface="+mn-lt"/>
                        <a:cs typeface="Calibri"/>
                      </a:endParaRPr>
                    </a:p>
                  </a:txBody>
                  <a:tcPr marL="0" marR="0" marT="40640" marB="0">
                    <a:lnL w="28575">
                      <a:solidFill>
                        <a:srgbClr val="6F2F9F"/>
                      </a:solidFill>
                      <a:prstDash val="solid"/>
                    </a:lnL>
                    <a:solidFill>
                      <a:srgbClr val="FFF1CC"/>
                    </a:solidFill>
                  </a:tcPr>
                </a:tc>
                <a:extLst>
                  <a:ext uri="{0D108BD9-81ED-4DB2-BD59-A6C34878D82A}">
                    <a16:rowId xmlns:a16="http://schemas.microsoft.com/office/drawing/2014/main" val="10007"/>
                  </a:ext>
                </a:extLst>
              </a:tr>
              <a:tr h="131513">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8"/>
                  </a:ext>
                </a:extLst>
              </a:tr>
            </a:tbl>
          </a:graphicData>
        </a:graphic>
      </p:graphicFrame>
      <p:sp>
        <p:nvSpPr>
          <p:cNvPr id="3" name="object 3"/>
          <p:cNvSpPr txBox="1"/>
          <p:nvPr/>
        </p:nvSpPr>
        <p:spPr>
          <a:xfrm>
            <a:off x="1632000" y="1873123"/>
            <a:ext cx="1620520" cy="391795"/>
          </a:xfrm>
          <a:prstGeom prst="rect">
            <a:avLst/>
          </a:prstGeom>
        </p:spPr>
        <p:txBody>
          <a:bodyPr vert="horz" wrap="square" lIns="0" tIns="12700" rIns="0" bIns="0" rtlCol="0">
            <a:spAutoFit/>
          </a:bodyPr>
          <a:lstStyle/>
          <a:p>
            <a:pPr marL="495934" marR="5080" indent="-483870" defTabSz="914400">
              <a:spcBef>
                <a:spcPts val="100"/>
              </a:spcBef>
              <a:defRPr/>
            </a:pPr>
            <a:r>
              <a:rPr sz="1200" b="1" i="1" spc="-5">
                <a:solidFill>
                  <a:srgbClr val="151515"/>
                </a:solidFill>
                <a:latin typeface="Calibri"/>
                <a:cs typeface="Calibri"/>
              </a:rPr>
              <a:t>APS </a:t>
            </a:r>
            <a:r>
              <a:rPr sz="1200" b="1" i="1">
                <a:solidFill>
                  <a:srgbClr val="151515"/>
                </a:solidFill>
                <a:latin typeface="Calibri"/>
                <a:cs typeface="Calibri"/>
              </a:rPr>
              <a:t>Strategic </a:t>
            </a:r>
            <a:r>
              <a:rPr sz="1200" b="1" i="1" spc="-5">
                <a:solidFill>
                  <a:srgbClr val="151515"/>
                </a:solidFill>
                <a:latin typeface="Calibri"/>
                <a:cs typeface="Calibri"/>
              </a:rPr>
              <a:t>Priorities </a:t>
            </a:r>
            <a:r>
              <a:rPr sz="1200" b="1" i="1">
                <a:solidFill>
                  <a:srgbClr val="151515"/>
                </a:solidFill>
                <a:latin typeface="Calibri"/>
                <a:cs typeface="Calibri"/>
              </a:rPr>
              <a:t>&amp; </a:t>
            </a:r>
            <a:r>
              <a:rPr sz="1200" b="1" i="1" spc="-260">
                <a:solidFill>
                  <a:srgbClr val="151515"/>
                </a:solidFill>
                <a:latin typeface="Calibri"/>
                <a:cs typeface="Calibri"/>
              </a:rPr>
              <a:t> </a:t>
            </a:r>
            <a:r>
              <a:rPr sz="1200" b="1" i="1" spc="-5">
                <a:solidFill>
                  <a:srgbClr val="151515"/>
                </a:solidFill>
                <a:latin typeface="Calibri"/>
                <a:cs typeface="Calibri"/>
              </a:rPr>
              <a:t>Initiatives</a:t>
            </a:r>
            <a:endParaRPr sz="1200">
              <a:solidFill>
                <a:prstClr val="black"/>
              </a:solidFill>
              <a:latin typeface="Calibri"/>
              <a:cs typeface="Calibri"/>
            </a:endParaRPr>
          </a:p>
        </p:txBody>
      </p:sp>
      <p:sp>
        <p:nvSpPr>
          <p:cNvPr id="4" name="object 4"/>
          <p:cNvSpPr txBox="1"/>
          <p:nvPr/>
        </p:nvSpPr>
        <p:spPr>
          <a:xfrm>
            <a:off x="4911767" y="31368"/>
            <a:ext cx="3183721" cy="228268"/>
          </a:xfrm>
          <a:prstGeom prst="rect">
            <a:avLst/>
          </a:prstGeom>
        </p:spPr>
        <p:txBody>
          <a:bodyPr vert="horz" wrap="square" lIns="0" tIns="12700" rIns="0" bIns="0" rtlCol="0">
            <a:spAutoFit/>
          </a:bodyPr>
          <a:lstStyle/>
          <a:p>
            <a:pPr marL="12700" defTabSz="914400">
              <a:spcBef>
                <a:spcPts val="100"/>
              </a:spcBef>
              <a:defRPr/>
            </a:pPr>
            <a:r>
              <a:rPr lang="en-US" sz="1400" b="1">
                <a:solidFill>
                  <a:srgbClr val="151515"/>
                </a:solidFill>
                <a:latin typeface="Calibri"/>
                <a:cs typeface="Calibri"/>
              </a:rPr>
              <a:t>Ralph J Bunche Middle School</a:t>
            </a:r>
            <a:endParaRPr sz="1400">
              <a:solidFill>
                <a:prstClr val="black"/>
              </a:solidFill>
              <a:latin typeface="Calibri"/>
              <a:cs typeface="Calibri"/>
            </a:endParaRPr>
          </a:p>
        </p:txBody>
      </p:sp>
      <p:sp>
        <p:nvSpPr>
          <p:cNvPr id="5" name="object 5"/>
          <p:cNvSpPr txBox="1"/>
          <p:nvPr/>
        </p:nvSpPr>
        <p:spPr>
          <a:xfrm>
            <a:off x="1632000" y="891538"/>
            <a:ext cx="876300" cy="197490"/>
          </a:xfrm>
          <a:prstGeom prst="rect">
            <a:avLst/>
          </a:prstGeom>
        </p:spPr>
        <p:txBody>
          <a:bodyPr vert="horz" wrap="square" lIns="0" tIns="12700" rIns="0" bIns="0" rtlCol="0">
            <a:spAutoFit/>
          </a:bodyPr>
          <a:lstStyle/>
          <a:p>
            <a:pPr marL="12700" defTabSz="914400">
              <a:spcBef>
                <a:spcPts val="100"/>
              </a:spcBef>
              <a:defRPr/>
            </a:pPr>
            <a:r>
              <a:rPr sz="1200" b="1" i="1" spc="-5">
                <a:solidFill>
                  <a:srgbClr val="151515"/>
                </a:solidFill>
                <a:latin typeface="Calibri"/>
                <a:cs typeface="Calibri"/>
              </a:rPr>
              <a:t>SMART</a:t>
            </a:r>
            <a:r>
              <a:rPr sz="1200" b="1" i="1" spc="-50">
                <a:solidFill>
                  <a:srgbClr val="151515"/>
                </a:solidFill>
                <a:latin typeface="Calibri"/>
                <a:cs typeface="Calibri"/>
              </a:rPr>
              <a:t> </a:t>
            </a:r>
            <a:r>
              <a:rPr sz="1200" b="1" i="1">
                <a:solidFill>
                  <a:srgbClr val="151515"/>
                </a:solidFill>
                <a:latin typeface="Calibri"/>
                <a:cs typeface="Calibri"/>
              </a:rPr>
              <a:t>Goals</a:t>
            </a:r>
            <a:endParaRPr sz="1200">
              <a:solidFill>
                <a:prstClr val="black"/>
              </a:solidFill>
              <a:latin typeface="Calibri"/>
              <a:cs typeface="Calibri"/>
            </a:endParaRPr>
          </a:p>
        </p:txBody>
      </p:sp>
      <p:sp>
        <p:nvSpPr>
          <p:cNvPr id="9" name="object 9"/>
          <p:cNvSpPr txBox="1"/>
          <p:nvPr/>
        </p:nvSpPr>
        <p:spPr>
          <a:xfrm>
            <a:off x="10341992" y="6637732"/>
            <a:ext cx="187325" cy="166071"/>
          </a:xfrm>
          <a:prstGeom prst="rect">
            <a:avLst/>
          </a:prstGeom>
        </p:spPr>
        <p:txBody>
          <a:bodyPr vert="horz" wrap="square" lIns="0" tIns="12065" rIns="0" bIns="0" rtlCol="0">
            <a:spAutoFit/>
          </a:bodyPr>
          <a:lstStyle/>
          <a:p>
            <a:pPr marL="12700" defTabSz="914400">
              <a:spcBef>
                <a:spcPts val="95"/>
              </a:spcBef>
              <a:defRPr/>
            </a:pPr>
            <a:r>
              <a:rPr sz="1000" spc="-5">
                <a:solidFill>
                  <a:prstClr val="black"/>
                </a:solidFill>
                <a:latin typeface="Verdana"/>
                <a:cs typeface="Verdana"/>
              </a:rPr>
              <a:t>34</a:t>
            </a:r>
            <a:endParaRPr sz="1000">
              <a:solidFill>
                <a:prstClr val="black"/>
              </a:solidFill>
              <a:latin typeface="Verdana"/>
              <a:cs typeface="Verdana"/>
            </a:endParaRPr>
          </a:p>
        </p:txBody>
      </p:sp>
      <p:sp>
        <p:nvSpPr>
          <p:cNvPr id="11" name="object 11"/>
          <p:cNvSpPr txBox="1"/>
          <p:nvPr/>
        </p:nvSpPr>
        <p:spPr>
          <a:xfrm>
            <a:off x="1675892" y="264271"/>
            <a:ext cx="4117846" cy="866904"/>
          </a:xfrm>
          <a:prstGeom prst="rect">
            <a:avLst/>
          </a:prstGeom>
        </p:spPr>
        <p:txBody>
          <a:bodyPr vert="horz" wrap="square" lIns="0" tIns="12700" rIns="0" bIns="0" rtlCol="0">
            <a:spAutoFit/>
          </a:bodyPr>
          <a:lstStyle/>
          <a:p>
            <a:pPr defTabSz="914400">
              <a:spcAft>
                <a:spcPts val="800"/>
              </a:spcAft>
              <a:defRPr/>
            </a:pPr>
            <a:r>
              <a:rPr sz="900" b="1" i="1" spc="-5">
                <a:solidFill>
                  <a:srgbClr val="151515"/>
                </a:solidFill>
                <a:latin typeface="Times New Roman" panose="02020603050405020304" pitchFamily="18" charset="0"/>
                <a:cs typeface="Times New Roman" panose="02020603050405020304" pitchFamily="18" charset="0"/>
              </a:rPr>
              <a:t>M</a:t>
            </a:r>
            <a:r>
              <a:rPr sz="900" b="1" i="1">
                <a:solidFill>
                  <a:srgbClr val="151515"/>
                </a:solidFill>
                <a:latin typeface="Times New Roman" panose="02020603050405020304" pitchFamily="18" charset="0"/>
                <a:cs typeface="Times New Roman" panose="02020603050405020304" pitchFamily="18" charset="0"/>
              </a:rPr>
              <a:t>i</a:t>
            </a:r>
            <a:r>
              <a:rPr sz="900" b="1" i="1" spc="-5">
                <a:solidFill>
                  <a:srgbClr val="151515"/>
                </a:solidFill>
                <a:latin typeface="Times New Roman" panose="02020603050405020304" pitchFamily="18" charset="0"/>
                <a:cs typeface="Times New Roman" panose="02020603050405020304" pitchFamily="18" charset="0"/>
              </a:rPr>
              <a:t>ss</a:t>
            </a:r>
            <a:r>
              <a:rPr sz="900" b="1" i="1">
                <a:solidFill>
                  <a:srgbClr val="151515"/>
                </a:solidFill>
                <a:latin typeface="Times New Roman" panose="02020603050405020304" pitchFamily="18" charset="0"/>
                <a:cs typeface="Times New Roman" panose="02020603050405020304" pitchFamily="18" charset="0"/>
              </a:rPr>
              <a:t>i</a:t>
            </a:r>
            <a:r>
              <a:rPr sz="900" b="1" i="1" spc="-5">
                <a:solidFill>
                  <a:srgbClr val="151515"/>
                </a:solidFill>
                <a:latin typeface="Times New Roman" panose="02020603050405020304" pitchFamily="18" charset="0"/>
                <a:cs typeface="Times New Roman" panose="02020603050405020304" pitchFamily="18" charset="0"/>
              </a:rPr>
              <a:t>on</a:t>
            </a:r>
            <a:r>
              <a:rPr lang="en-US" sz="900" b="1" i="1" spc="-5">
                <a:solidFill>
                  <a:srgbClr val="151515"/>
                </a:solidFill>
                <a:latin typeface="Times New Roman" panose="02020603050405020304" pitchFamily="18" charset="0"/>
                <a:cs typeface="Times New Roman" panose="02020603050405020304" pitchFamily="18" charset="0"/>
              </a:rPr>
              <a:t> </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Through rigorous learning experiences, and a challenging international educational program RJBMS  will develop 21</a:t>
            </a:r>
            <a:r>
              <a:rPr lang="en-US" sz="900" baseline="30000">
                <a:solidFill>
                  <a:prstClr val="black"/>
                </a:solidFill>
                <a:latin typeface="Times New Roman" panose="02020603050405020304" pitchFamily="18" charset="0"/>
                <a:ea typeface="Calibri" panose="020F0502020204030204" pitchFamily="34" charset="0"/>
                <a:cs typeface="Times New Roman" panose="02020603050405020304" pitchFamily="18" charset="0"/>
              </a:rPr>
              <a:t>st</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 century lifelong learners who are competent, caring, and contributing  members of a global society prepared for               high school and beyond. </a:t>
            </a:r>
          </a:p>
          <a:p>
            <a:pPr marL="12700" defTabSz="914400">
              <a:spcBef>
                <a:spcPts val="100"/>
              </a:spcBef>
              <a:defRPr/>
            </a:pPr>
            <a:endParaRPr sz="1200">
              <a:solidFill>
                <a:prstClr val="black"/>
              </a:solidFill>
              <a:latin typeface="Calibri"/>
              <a:cs typeface="Calibri"/>
            </a:endParaRPr>
          </a:p>
        </p:txBody>
      </p:sp>
      <p:sp>
        <p:nvSpPr>
          <p:cNvPr id="12" name="object 12"/>
          <p:cNvSpPr txBox="1"/>
          <p:nvPr/>
        </p:nvSpPr>
        <p:spPr>
          <a:xfrm>
            <a:off x="5515312" y="259637"/>
            <a:ext cx="5160350" cy="1384995"/>
          </a:xfrm>
          <a:prstGeom prst="rect">
            <a:avLst/>
          </a:prstGeom>
        </p:spPr>
        <p:txBody>
          <a:bodyPr vert="horz" wrap="square" lIns="0" tIns="12700" rIns="0" bIns="0" rtlCol="0">
            <a:spAutoFit/>
          </a:bodyPr>
          <a:lstStyle/>
          <a:p>
            <a:pPr defTabSz="914400">
              <a:spcAft>
                <a:spcPts val="800"/>
              </a:spcAft>
              <a:defRPr/>
            </a:pPr>
            <a:r>
              <a:rPr sz="900" b="1" i="1" spc="-5">
                <a:solidFill>
                  <a:srgbClr val="151515"/>
                </a:solidFill>
                <a:latin typeface="Calibri"/>
                <a:cs typeface="Calibri"/>
              </a:rPr>
              <a:t>V</a:t>
            </a:r>
            <a:r>
              <a:rPr sz="900" b="1" i="1">
                <a:solidFill>
                  <a:srgbClr val="151515"/>
                </a:solidFill>
                <a:latin typeface="Calibri"/>
                <a:cs typeface="Calibri"/>
              </a:rPr>
              <a:t>i</a:t>
            </a:r>
            <a:r>
              <a:rPr sz="900" b="1" i="1" spc="-5">
                <a:solidFill>
                  <a:srgbClr val="151515"/>
                </a:solidFill>
                <a:latin typeface="Calibri"/>
                <a:cs typeface="Calibri"/>
              </a:rPr>
              <a:t>s</a:t>
            </a:r>
            <a:r>
              <a:rPr sz="900" b="1" i="1">
                <a:solidFill>
                  <a:srgbClr val="151515"/>
                </a:solidFill>
                <a:latin typeface="Calibri"/>
                <a:cs typeface="Calibri"/>
              </a:rPr>
              <a:t>i</a:t>
            </a:r>
            <a:r>
              <a:rPr sz="900" b="1" i="1" spc="-5">
                <a:solidFill>
                  <a:srgbClr val="151515"/>
                </a:solidFill>
                <a:latin typeface="Calibri"/>
                <a:cs typeface="Calibri"/>
              </a:rPr>
              <a:t>on</a:t>
            </a:r>
            <a:r>
              <a:rPr lang="en-US" sz="900" b="1" i="1" spc="-5">
                <a:solidFill>
                  <a:srgbClr val="151515"/>
                </a:solidFill>
                <a:latin typeface="Calibri"/>
                <a:cs typeface="Calibri"/>
              </a:rPr>
              <a:t> </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Our vision at RJBMS is to enhance and support the development of all stakeholders and provide an educational and professional  experience that will increase their love of learning and professional development while creating a rich fertile ground of experiences.  We will provide rich educational experiences to both the students and staff to address their unique needs, interests, and strengths as  contributing citizens. A member of the RJBMS community is an effective communicator, is socially responsible, a creative problem  solver and a self-disciplined contributor to their family and society.</a:t>
            </a:r>
            <a:endParaRPr lang="en-US" sz="90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914400">
              <a:spcAft>
                <a:spcPts val="800"/>
              </a:spcAft>
              <a:defRPr/>
            </a:pPr>
            <a:r>
              <a:rPr lang="en-US" sz="90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marL="12700" defTabSz="914400">
              <a:spcBef>
                <a:spcPts val="100"/>
              </a:spcBef>
              <a:defRPr/>
            </a:pPr>
            <a:endParaRPr sz="1200">
              <a:solidFill>
                <a:prstClr val="black"/>
              </a:solidFill>
              <a:latin typeface="Calibri"/>
              <a:cs typeface="Calibri"/>
            </a:endParaRPr>
          </a:p>
        </p:txBody>
      </p:sp>
      <p:grpSp>
        <p:nvGrpSpPr>
          <p:cNvPr id="13" name="object 13"/>
          <p:cNvGrpSpPr/>
          <p:nvPr/>
        </p:nvGrpSpPr>
        <p:grpSpPr>
          <a:xfrm>
            <a:off x="1552702" y="2377186"/>
            <a:ext cx="1889125" cy="989965"/>
            <a:chOff x="28701" y="2377185"/>
            <a:chExt cx="1889125" cy="989965"/>
          </a:xfrm>
        </p:grpSpPr>
        <p:sp>
          <p:nvSpPr>
            <p:cNvPr id="14" name="object 14"/>
            <p:cNvSpPr/>
            <p:nvPr/>
          </p:nvSpPr>
          <p:spPr>
            <a:xfrm>
              <a:off x="54101" y="2402585"/>
              <a:ext cx="1838325" cy="939165"/>
            </a:xfrm>
            <a:custGeom>
              <a:avLst/>
              <a:gdLst/>
              <a:ahLst/>
              <a:cxnLst/>
              <a:rect l="l" t="t" r="r" b="b"/>
              <a:pathLst>
                <a:path w="1838325" h="939164">
                  <a:moveTo>
                    <a:pt x="1837944" y="0"/>
                  </a:moveTo>
                  <a:lnTo>
                    <a:pt x="0" y="0"/>
                  </a:lnTo>
                  <a:lnTo>
                    <a:pt x="0" y="938784"/>
                  </a:lnTo>
                  <a:lnTo>
                    <a:pt x="1837944" y="938784"/>
                  </a:lnTo>
                  <a:lnTo>
                    <a:pt x="1837944" y="0"/>
                  </a:lnTo>
                  <a:close/>
                </a:path>
              </a:pathLst>
            </a:custGeom>
            <a:solidFill>
              <a:srgbClr val="6A6A6A"/>
            </a:solidFill>
          </p:spPr>
          <p:txBody>
            <a:bodyPr wrap="square" lIns="0" tIns="0" rIns="0" bIns="0" rtlCol="0"/>
            <a:lstStyle/>
            <a:p>
              <a:pPr defTabSz="914400">
                <a:defRPr/>
              </a:pPr>
              <a:endParaRPr>
                <a:solidFill>
                  <a:prstClr val="black"/>
                </a:solidFill>
                <a:latin typeface="Calibri"/>
              </a:endParaRPr>
            </a:p>
          </p:txBody>
        </p:sp>
        <p:sp>
          <p:nvSpPr>
            <p:cNvPr id="15" name="object 15"/>
            <p:cNvSpPr/>
            <p:nvPr/>
          </p:nvSpPr>
          <p:spPr>
            <a:xfrm>
              <a:off x="54101" y="2402585"/>
              <a:ext cx="1838325" cy="939165"/>
            </a:xfrm>
            <a:custGeom>
              <a:avLst/>
              <a:gdLst/>
              <a:ahLst/>
              <a:cxnLst/>
              <a:rect l="l" t="t" r="r" b="b"/>
              <a:pathLst>
                <a:path w="1838325" h="939164">
                  <a:moveTo>
                    <a:pt x="0" y="938784"/>
                  </a:moveTo>
                  <a:lnTo>
                    <a:pt x="1837944" y="938784"/>
                  </a:lnTo>
                  <a:lnTo>
                    <a:pt x="1837944" y="0"/>
                  </a:lnTo>
                  <a:lnTo>
                    <a:pt x="0" y="0"/>
                  </a:lnTo>
                  <a:lnTo>
                    <a:pt x="0" y="938784"/>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16" name="object 16"/>
          <p:cNvSpPr txBox="1"/>
          <p:nvPr/>
        </p:nvSpPr>
        <p:spPr>
          <a:xfrm>
            <a:off x="1909063" y="2471421"/>
            <a:ext cx="1172210" cy="774065"/>
          </a:xfrm>
          <a:prstGeom prst="rect">
            <a:avLst/>
          </a:prstGeom>
        </p:spPr>
        <p:txBody>
          <a:bodyPr vert="horz" wrap="square" lIns="0" tIns="13335" rIns="0" bIns="0" rtlCol="0">
            <a:spAutoFit/>
          </a:bodyPr>
          <a:lstStyle/>
          <a:p>
            <a:pPr marL="17145" marR="10795" algn="ctr" defTabSz="914400">
              <a:spcBef>
                <a:spcPts val="105"/>
              </a:spcBef>
              <a:defRPr/>
            </a:pPr>
            <a:r>
              <a:rPr sz="1100" b="1">
                <a:solidFill>
                  <a:srgbClr val="FFFFFF"/>
                </a:solidFill>
                <a:latin typeface="Calibri"/>
                <a:cs typeface="Calibri"/>
              </a:rPr>
              <a:t>F</a:t>
            </a:r>
            <a:r>
              <a:rPr sz="1100" b="1" spc="-10">
                <a:solidFill>
                  <a:srgbClr val="FFFFFF"/>
                </a:solidFill>
                <a:latin typeface="Calibri"/>
                <a:cs typeface="Calibri"/>
              </a:rPr>
              <a:t>o</a:t>
            </a:r>
            <a:r>
              <a:rPr sz="1100" b="1">
                <a:solidFill>
                  <a:srgbClr val="FFFFFF"/>
                </a:solidFill>
                <a:latin typeface="Calibri"/>
                <a:cs typeface="Calibri"/>
              </a:rPr>
              <a:t>ster</a:t>
            </a:r>
            <a:r>
              <a:rPr sz="1100" b="1" spc="5">
                <a:solidFill>
                  <a:srgbClr val="FFFFFF"/>
                </a:solidFill>
                <a:latin typeface="Calibri"/>
                <a:cs typeface="Calibri"/>
              </a:rPr>
              <a:t>i</a:t>
            </a:r>
            <a:r>
              <a:rPr sz="1100" b="1" spc="-5">
                <a:solidFill>
                  <a:srgbClr val="FFFFFF"/>
                </a:solidFill>
                <a:latin typeface="Calibri"/>
                <a:cs typeface="Calibri"/>
              </a:rPr>
              <a:t>n</a:t>
            </a:r>
            <a:r>
              <a:rPr sz="1100" b="1">
                <a:solidFill>
                  <a:srgbClr val="FFFFFF"/>
                </a:solidFill>
                <a:latin typeface="Calibri"/>
                <a:cs typeface="Calibri"/>
              </a:rPr>
              <a:t>g</a:t>
            </a:r>
            <a:r>
              <a:rPr sz="1100" b="1" spc="-20">
                <a:solidFill>
                  <a:srgbClr val="FFFFFF"/>
                </a:solidFill>
                <a:latin typeface="Calibri"/>
                <a:cs typeface="Calibri"/>
              </a:rPr>
              <a:t> </a:t>
            </a:r>
            <a:r>
              <a:rPr sz="1100" b="1">
                <a:solidFill>
                  <a:srgbClr val="FFFFFF"/>
                </a:solidFill>
                <a:latin typeface="Calibri"/>
                <a:cs typeface="Calibri"/>
              </a:rPr>
              <a:t>A</a:t>
            </a:r>
            <a:r>
              <a:rPr sz="1100" b="1" spc="5">
                <a:solidFill>
                  <a:srgbClr val="FFFFFF"/>
                </a:solidFill>
                <a:latin typeface="Calibri"/>
                <a:cs typeface="Calibri"/>
              </a:rPr>
              <a:t>c</a:t>
            </a:r>
            <a:r>
              <a:rPr sz="1100" b="1" spc="-10">
                <a:solidFill>
                  <a:srgbClr val="FFFFFF"/>
                </a:solidFill>
                <a:latin typeface="Calibri"/>
                <a:cs typeface="Calibri"/>
              </a:rPr>
              <a:t>a</a:t>
            </a:r>
            <a:r>
              <a:rPr sz="1100" b="1" spc="-5">
                <a:solidFill>
                  <a:srgbClr val="FFFFFF"/>
                </a:solidFill>
                <a:latin typeface="Calibri"/>
                <a:cs typeface="Calibri"/>
              </a:rPr>
              <a:t>dem</a:t>
            </a:r>
            <a:r>
              <a:rPr sz="1100" b="1" spc="5">
                <a:solidFill>
                  <a:srgbClr val="FFFFFF"/>
                </a:solidFill>
                <a:latin typeface="Calibri"/>
                <a:cs typeface="Calibri"/>
              </a:rPr>
              <a:t>i</a:t>
            </a:r>
            <a:r>
              <a:rPr sz="1100" b="1">
                <a:solidFill>
                  <a:srgbClr val="FFFFFF"/>
                </a:solidFill>
                <a:latin typeface="Calibri"/>
                <a:cs typeface="Calibri"/>
              </a:rPr>
              <a:t>c  Excellence </a:t>
            </a:r>
            <a:r>
              <a:rPr sz="1100" b="1" spc="-5">
                <a:solidFill>
                  <a:srgbClr val="FFFFFF"/>
                </a:solidFill>
                <a:latin typeface="Calibri"/>
                <a:cs typeface="Calibri"/>
              </a:rPr>
              <a:t>for </a:t>
            </a:r>
            <a:r>
              <a:rPr sz="1100" b="1">
                <a:solidFill>
                  <a:srgbClr val="FFFFFF"/>
                </a:solidFill>
                <a:latin typeface="Calibri"/>
                <a:cs typeface="Calibri"/>
              </a:rPr>
              <a:t>All </a:t>
            </a:r>
            <a:r>
              <a:rPr sz="1100" b="1" spc="5">
                <a:solidFill>
                  <a:srgbClr val="FFFFFF"/>
                </a:solidFill>
                <a:latin typeface="Calibri"/>
                <a:cs typeface="Calibri"/>
              </a:rPr>
              <a:t> </a:t>
            </a:r>
            <a:r>
              <a:rPr sz="900" spc="-5">
                <a:solidFill>
                  <a:srgbClr val="FFFFFF"/>
                </a:solidFill>
                <a:latin typeface="Calibri"/>
                <a:cs typeface="Calibri"/>
              </a:rPr>
              <a:t>Data</a:t>
            </a:r>
            <a:endParaRPr sz="900">
              <a:solidFill>
                <a:prstClr val="black"/>
              </a:solidFill>
              <a:latin typeface="Calibri"/>
              <a:cs typeface="Calibri"/>
            </a:endParaRPr>
          </a:p>
          <a:p>
            <a:pPr marL="12700" marR="5080" algn="ctr" defTabSz="914400">
              <a:spcBef>
                <a:spcPts val="5"/>
              </a:spcBef>
              <a:defRPr/>
            </a:pPr>
            <a:r>
              <a:rPr sz="900" spc="-5">
                <a:solidFill>
                  <a:srgbClr val="FFFFFF"/>
                </a:solidFill>
                <a:latin typeface="Calibri"/>
                <a:cs typeface="Calibri"/>
              </a:rPr>
              <a:t>Curriculum </a:t>
            </a:r>
            <a:r>
              <a:rPr sz="900">
                <a:solidFill>
                  <a:srgbClr val="FFFFFF"/>
                </a:solidFill>
                <a:latin typeface="Calibri"/>
                <a:cs typeface="Calibri"/>
              </a:rPr>
              <a:t>&amp; </a:t>
            </a:r>
            <a:r>
              <a:rPr sz="900" spc="-5">
                <a:solidFill>
                  <a:srgbClr val="FFFFFF"/>
                </a:solidFill>
                <a:latin typeface="Calibri"/>
                <a:cs typeface="Calibri"/>
              </a:rPr>
              <a:t>Instruction </a:t>
            </a:r>
            <a:r>
              <a:rPr sz="900" spc="-195">
                <a:solidFill>
                  <a:srgbClr val="FFFFFF"/>
                </a:solidFill>
                <a:latin typeface="Calibri"/>
                <a:cs typeface="Calibri"/>
              </a:rPr>
              <a:t> </a:t>
            </a:r>
            <a:r>
              <a:rPr sz="900" spc="-5">
                <a:solidFill>
                  <a:srgbClr val="FFFFFF"/>
                </a:solidFill>
                <a:latin typeface="Calibri"/>
                <a:cs typeface="Calibri"/>
              </a:rPr>
              <a:t>Signature</a:t>
            </a:r>
            <a:r>
              <a:rPr sz="900" spc="5">
                <a:solidFill>
                  <a:srgbClr val="FFFFFF"/>
                </a:solidFill>
                <a:latin typeface="Calibri"/>
                <a:cs typeface="Calibri"/>
              </a:rPr>
              <a:t> </a:t>
            </a:r>
            <a:r>
              <a:rPr sz="900">
                <a:solidFill>
                  <a:srgbClr val="FFFFFF"/>
                </a:solidFill>
                <a:latin typeface="Calibri"/>
                <a:cs typeface="Calibri"/>
              </a:rPr>
              <a:t>Program</a:t>
            </a:r>
            <a:endParaRPr sz="900">
              <a:solidFill>
                <a:prstClr val="black"/>
              </a:solidFill>
              <a:latin typeface="Calibri"/>
              <a:cs typeface="Calibri"/>
            </a:endParaRPr>
          </a:p>
        </p:txBody>
      </p:sp>
      <p:grpSp>
        <p:nvGrpSpPr>
          <p:cNvPr id="17" name="object 17"/>
          <p:cNvGrpSpPr/>
          <p:nvPr/>
        </p:nvGrpSpPr>
        <p:grpSpPr>
          <a:xfrm>
            <a:off x="1552702" y="3591815"/>
            <a:ext cx="1889125" cy="831215"/>
            <a:chOff x="28701" y="3591814"/>
            <a:chExt cx="1889125" cy="831215"/>
          </a:xfrm>
        </p:grpSpPr>
        <p:sp>
          <p:nvSpPr>
            <p:cNvPr id="18" name="object 18"/>
            <p:cNvSpPr/>
            <p:nvPr/>
          </p:nvSpPr>
          <p:spPr>
            <a:xfrm>
              <a:off x="54101" y="3617214"/>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006EA9"/>
            </a:solidFill>
          </p:spPr>
          <p:txBody>
            <a:bodyPr wrap="square" lIns="0" tIns="0" rIns="0" bIns="0" rtlCol="0"/>
            <a:lstStyle/>
            <a:p>
              <a:pPr defTabSz="914400">
                <a:defRPr/>
              </a:pPr>
              <a:endParaRPr>
                <a:solidFill>
                  <a:prstClr val="black"/>
                </a:solidFill>
                <a:latin typeface="Calibri"/>
              </a:endParaRPr>
            </a:p>
          </p:txBody>
        </p:sp>
        <p:sp>
          <p:nvSpPr>
            <p:cNvPr id="19" name="object 19"/>
            <p:cNvSpPr/>
            <p:nvPr/>
          </p:nvSpPr>
          <p:spPr>
            <a:xfrm>
              <a:off x="54101" y="3617214"/>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grpSp>
        <p:nvGrpSpPr>
          <p:cNvPr id="20" name="object 20"/>
          <p:cNvGrpSpPr/>
          <p:nvPr/>
        </p:nvGrpSpPr>
        <p:grpSpPr>
          <a:xfrm>
            <a:off x="1552702" y="4618991"/>
            <a:ext cx="1889125" cy="831215"/>
            <a:chOff x="28701" y="4618990"/>
            <a:chExt cx="1889125" cy="831215"/>
          </a:xfrm>
        </p:grpSpPr>
        <p:sp>
          <p:nvSpPr>
            <p:cNvPr id="21" name="object 21"/>
            <p:cNvSpPr/>
            <p:nvPr/>
          </p:nvSpPr>
          <p:spPr>
            <a:xfrm>
              <a:off x="54101" y="4644390"/>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DF6A35"/>
            </a:solidFill>
          </p:spPr>
          <p:txBody>
            <a:bodyPr wrap="square" lIns="0" tIns="0" rIns="0" bIns="0" rtlCol="0"/>
            <a:lstStyle/>
            <a:p>
              <a:pPr defTabSz="914400">
                <a:defRPr/>
              </a:pPr>
              <a:endParaRPr>
                <a:solidFill>
                  <a:prstClr val="black"/>
                </a:solidFill>
                <a:latin typeface="Calibri"/>
              </a:endParaRPr>
            </a:p>
          </p:txBody>
        </p:sp>
        <p:sp>
          <p:nvSpPr>
            <p:cNvPr id="22" name="object 22"/>
            <p:cNvSpPr/>
            <p:nvPr/>
          </p:nvSpPr>
          <p:spPr>
            <a:xfrm>
              <a:off x="54101" y="4644390"/>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799">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23" name="object 23"/>
          <p:cNvSpPr txBox="1"/>
          <p:nvPr/>
        </p:nvSpPr>
        <p:spPr>
          <a:xfrm>
            <a:off x="1675892" y="3686682"/>
            <a:ext cx="1638300" cy="1694814"/>
          </a:xfrm>
          <a:prstGeom prst="rect">
            <a:avLst/>
          </a:prstGeom>
        </p:spPr>
        <p:txBody>
          <a:bodyPr vert="horz" wrap="square" lIns="0" tIns="12700" rIns="0" bIns="0" rtlCol="0">
            <a:spAutoFit/>
          </a:bodyPr>
          <a:lstStyle/>
          <a:p>
            <a:pPr marL="169545" marR="164465" algn="ctr" defTabSz="914400">
              <a:spcBef>
                <a:spcPts val="100"/>
              </a:spcBef>
              <a:defRPr/>
            </a:pPr>
            <a:r>
              <a:rPr sz="1200" b="1">
                <a:solidFill>
                  <a:srgbClr val="FFFFFF"/>
                </a:solidFill>
                <a:latin typeface="Calibri"/>
                <a:cs typeface="Calibri"/>
              </a:rPr>
              <a:t>Building</a:t>
            </a:r>
            <a:r>
              <a:rPr sz="1200" b="1" spc="-15">
                <a:solidFill>
                  <a:srgbClr val="FFFFFF"/>
                </a:solidFill>
                <a:latin typeface="Calibri"/>
                <a:cs typeface="Calibri"/>
              </a:rPr>
              <a:t> </a:t>
            </a:r>
            <a:r>
              <a:rPr sz="1200" b="1">
                <a:solidFill>
                  <a:srgbClr val="FFFFFF"/>
                </a:solidFill>
                <a:latin typeface="Calibri"/>
                <a:cs typeface="Calibri"/>
              </a:rPr>
              <a:t>a</a:t>
            </a:r>
            <a:r>
              <a:rPr sz="1200" b="1" spc="-40">
                <a:solidFill>
                  <a:srgbClr val="FFFFFF"/>
                </a:solidFill>
                <a:latin typeface="Calibri"/>
                <a:cs typeface="Calibri"/>
              </a:rPr>
              <a:t> </a:t>
            </a:r>
            <a:r>
              <a:rPr sz="1200" b="1">
                <a:solidFill>
                  <a:srgbClr val="FFFFFF"/>
                </a:solidFill>
                <a:latin typeface="Calibri"/>
                <a:cs typeface="Calibri"/>
              </a:rPr>
              <a:t>Culture</a:t>
            </a:r>
            <a:r>
              <a:rPr sz="1200" b="1" spc="-35">
                <a:solidFill>
                  <a:srgbClr val="FFFFFF"/>
                </a:solidFill>
                <a:latin typeface="Calibri"/>
                <a:cs typeface="Calibri"/>
              </a:rPr>
              <a:t> </a:t>
            </a:r>
            <a:r>
              <a:rPr sz="1200" b="1">
                <a:solidFill>
                  <a:srgbClr val="FFFFFF"/>
                </a:solidFill>
                <a:latin typeface="Calibri"/>
                <a:cs typeface="Calibri"/>
              </a:rPr>
              <a:t>of </a:t>
            </a:r>
            <a:r>
              <a:rPr sz="1200" b="1" spc="-254">
                <a:solidFill>
                  <a:srgbClr val="FFFFFF"/>
                </a:solidFill>
                <a:latin typeface="Calibri"/>
                <a:cs typeface="Calibri"/>
              </a:rPr>
              <a:t> </a:t>
            </a:r>
            <a:r>
              <a:rPr sz="1200" b="1" spc="-5">
                <a:solidFill>
                  <a:srgbClr val="FFFFFF"/>
                </a:solidFill>
                <a:latin typeface="Calibri"/>
                <a:cs typeface="Calibri"/>
              </a:rPr>
              <a:t>Student</a:t>
            </a:r>
            <a:r>
              <a:rPr sz="1200" b="1" spc="-15">
                <a:solidFill>
                  <a:srgbClr val="FFFFFF"/>
                </a:solidFill>
                <a:latin typeface="Calibri"/>
                <a:cs typeface="Calibri"/>
              </a:rPr>
              <a:t> </a:t>
            </a:r>
            <a:r>
              <a:rPr sz="1200" b="1">
                <a:solidFill>
                  <a:srgbClr val="FFFFFF"/>
                </a:solidFill>
                <a:latin typeface="Calibri"/>
                <a:cs typeface="Calibri"/>
              </a:rPr>
              <a:t>Support</a:t>
            </a:r>
            <a:endParaRPr sz="1200">
              <a:solidFill>
                <a:prstClr val="black"/>
              </a:solidFill>
              <a:latin typeface="Calibri"/>
              <a:cs typeface="Calibri"/>
            </a:endParaRPr>
          </a:p>
          <a:p>
            <a:pPr marL="184785" marR="175895" algn="ctr" defTabSz="914400">
              <a:spcBef>
                <a:spcPts val="10"/>
              </a:spcBef>
              <a:defRPr/>
            </a:pPr>
            <a:r>
              <a:rPr sz="900" spc="-5">
                <a:solidFill>
                  <a:srgbClr val="FFFFFF"/>
                </a:solidFill>
                <a:latin typeface="Calibri"/>
                <a:cs typeface="Calibri"/>
              </a:rPr>
              <a:t>Whole Child </a:t>
            </a:r>
            <a:r>
              <a:rPr sz="900">
                <a:solidFill>
                  <a:srgbClr val="FFFFFF"/>
                </a:solidFill>
                <a:latin typeface="Calibri"/>
                <a:cs typeface="Calibri"/>
              </a:rPr>
              <a:t>&amp; </a:t>
            </a:r>
            <a:r>
              <a:rPr sz="900" spc="-5">
                <a:solidFill>
                  <a:srgbClr val="FFFFFF"/>
                </a:solidFill>
                <a:latin typeface="Calibri"/>
                <a:cs typeface="Calibri"/>
              </a:rPr>
              <a:t>Intervention </a:t>
            </a:r>
            <a:r>
              <a:rPr sz="900" spc="-190">
                <a:solidFill>
                  <a:srgbClr val="FFFFFF"/>
                </a:solidFill>
                <a:latin typeface="Calibri"/>
                <a:cs typeface="Calibri"/>
              </a:rPr>
              <a:t> </a:t>
            </a:r>
            <a:r>
              <a:rPr sz="900" spc="-5">
                <a:solidFill>
                  <a:srgbClr val="FFFFFF"/>
                </a:solidFill>
                <a:latin typeface="Calibri"/>
                <a:cs typeface="Calibri"/>
              </a:rPr>
              <a:t>Personalized</a:t>
            </a:r>
            <a:r>
              <a:rPr sz="900">
                <a:solidFill>
                  <a:srgbClr val="FFFFFF"/>
                </a:solidFill>
                <a:latin typeface="Calibri"/>
                <a:cs typeface="Calibri"/>
              </a:rPr>
              <a:t> </a:t>
            </a:r>
            <a:r>
              <a:rPr sz="900" spc="-5">
                <a:solidFill>
                  <a:srgbClr val="FFFFFF"/>
                </a:solidFill>
                <a:latin typeface="Calibri"/>
                <a:cs typeface="Calibri"/>
              </a:rPr>
              <a:t>Learning</a:t>
            </a:r>
            <a:endParaRPr sz="900">
              <a:solidFill>
                <a:prstClr val="black"/>
              </a:solidFill>
              <a:latin typeface="Calibri"/>
              <a:cs typeface="Calibri"/>
            </a:endParaRPr>
          </a:p>
          <a:p>
            <a:pPr defTabSz="914400">
              <a:defRPr/>
            </a:pPr>
            <a:endParaRPr sz="900">
              <a:solidFill>
                <a:prstClr val="black"/>
              </a:solidFill>
              <a:latin typeface="Calibri"/>
              <a:cs typeface="Calibri"/>
            </a:endParaRPr>
          </a:p>
          <a:p>
            <a:pPr defTabSz="914400">
              <a:defRPr/>
            </a:pPr>
            <a:endParaRPr sz="900">
              <a:solidFill>
                <a:prstClr val="black"/>
              </a:solidFill>
              <a:latin typeface="Calibri"/>
              <a:cs typeface="Calibri"/>
            </a:endParaRPr>
          </a:p>
          <a:p>
            <a:pPr defTabSz="914400">
              <a:spcBef>
                <a:spcPts val="50"/>
              </a:spcBef>
              <a:defRPr/>
            </a:pPr>
            <a:endParaRPr sz="650">
              <a:solidFill>
                <a:prstClr val="black"/>
              </a:solidFill>
              <a:latin typeface="Calibri"/>
              <a:cs typeface="Calibri"/>
            </a:endParaRPr>
          </a:p>
          <a:p>
            <a:pPr marL="12700" marR="5080" algn="ctr" defTabSz="914400">
              <a:defRPr/>
            </a:pPr>
            <a:r>
              <a:rPr sz="1200" b="1">
                <a:solidFill>
                  <a:srgbClr val="FFFFFF"/>
                </a:solidFill>
                <a:latin typeface="Calibri"/>
                <a:cs typeface="Calibri"/>
              </a:rPr>
              <a:t>Equipping &amp; </a:t>
            </a:r>
            <a:r>
              <a:rPr sz="1200" b="1" spc="-5">
                <a:solidFill>
                  <a:srgbClr val="FFFFFF"/>
                </a:solidFill>
                <a:latin typeface="Calibri"/>
                <a:cs typeface="Calibri"/>
              </a:rPr>
              <a:t>Empowering </a:t>
            </a:r>
            <a:r>
              <a:rPr sz="1200" b="1" spc="-260">
                <a:solidFill>
                  <a:srgbClr val="FFFFFF"/>
                </a:solidFill>
                <a:latin typeface="Calibri"/>
                <a:cs typeface="Calibri"/>
              </a:rPr>
              <a:t> </a:t>
            </a:r>
            <a:r>
              <a:rPr sz="1200" b="1" spc="-5">
                <a:solidFill>
                  <a:srgbClr val="FFFFFF"/>
                </a:solidFill>
                <a:latin typeface="Calibri"/>
                <a:cs typeface="Calibri"/>
              </a:rPr>
              <a:t>Leaders </a:t>
            </a:r>
            <a:r>
              <a:rPr sz="1200" b="1">
                <a:solidFill>
                  <a:srgbClr val="FFFFFF"/>
                </a:solidFill>
                <a:latin typeface="Calibri"/>
                <a:cs typeface="Calibri"/>
              </a:rPr>
              <a:t>&amp;</a:t>
            </a:r>
            <a:r>
              <a:rPr sz="1200" b="1" spc="-10">
                <a:solidFill>
                  <a:srgbClr val="FFFFFF"/>
                </a:solidFill>
                <a:latin typeface="Calibri"/>
                <a:cs typeface="Calibri"/>
              </a:rPr>
              <a:t> </a:t>
            </a:r>
            <a:r>
              <a:rPr sz="1200" b="1" spc="-5">
                <a:solidFill>
                  <a:srgbClr val="FFFFFF"/>
                </a:solidFill>
                <a:latin typeface="Calibri"/>
                <a:cs typeface="Calibri"/>
              </a:rPr>
              <a:t>Staff</a:t>
            </a:r>
            <a:endParaRPr sz="1200">
              <a:solidFill>
                <a:prstClr val="black"/>
              </a:solidFill>
              <a:latin typeface="Calibri"/>
              <a:cs typeface="Calibri"/>
            </a:endParaRPr>
          </a:p>
          <a:p>
            <a:pPr marL="212090" marR="32384" indent="1270" algn="ctr" defTabSz="914400">
              <a:spcBef>
                <a:spcPts val="15"/>
              </a:spcBef>
              <a:defRPr/>
            </a:pPr>
            <a:r>
              <a:rPr sz="900" spc="-5">
                <a:solidFill>
                  <a:srgbClr val="FFFFFF"/>
                </a:solidFill>
                <a:latin typeface="Calibri"/>
                <a:cs typeface="Calibri"/>
              </a:rPr>
              <a:t>Strategic Staff Support </a:t>
            </a:r>
            <a:r>
              <a:rPr sz="900">
                <a:solidFill>
                  <a:srgbClr val="FFFFFF"/>
                </a:solidFill>
                <a:latin typeface="Calibri"/>
                <a:cs typeface="Calibri"/>
              </a:rPr>
              <a:t> </a:t>
            </a:r>
            <a:r>
              <a:rPr sz="900" spc="-5">
                <a:solidFill>
                  <a:srgbClr val="FFFFFF"/>
                </a:solidFill>
                <a:latin typeface="Calibri"/>
                <a:cs typeface="Calibri"/>
              </a:rPr>
              <a:t>Equitable</a:t>
            </a:r>
            <a:r>
              <a:rPr sz="900">
                <a:solidFill>
                  <a:srgbClr val="FFFFFF"/>
                </a:solidFill>
                <a:latin typeface="Calibri"/>
                <a:cs typeface="Calibri"/>
              </a:rPr>
              <a:t> </a:t>
            </a:r>
            <a:r>
              <a:rPr sz="900" spc="-5">
                <a:solidFill>
                  <a:srgbClr val="FFFFFF"/>
                </a:solidFill>
                <a:latin typeface="Calibri"/>
                <a:cs typeface="Calibri"/>
              </a:rPr>
              <a:t>Resource</a:t>
            </a:r>
            <a:r>
              <a:rPr sz="900" spc="-20">
                <a:solidFill>
                  <a:srgbClr val="FFFFFF"/>
                </a:solidFill>
                <a:latin typeface="Calibri"/>
                <a:cs typeface="Calibri"/>
              </a:rPr>
              <a:t> </a:t>
            </a:r>
            <a:r>
              <a:rPr sz="900" spc="-5">
                <a:solidFill>
                  <a:srgbClr val="FFFFFF"/>
                </a:solidFill>
                <a:latin typeface="Calibri"/>
                <a:cs typeface="Calibri"/>
              </a:rPr>
              <a:t>Allocation</a:t>
            </a:r>
            <a:endParaRPr sz="900">
              <a:solidFill>
                <a:prstClr val="black"/>
              </a:solidFill>
              <a:latin typeface="Calibri"/>
              <a:cs typeface="Calibri"/>
            </a:endParaRPr>
          </a:p>
        </p:txBody>
      </p:sp>
      <p:grpSp>
        <p:nvGrpSpPr>
          <p:cNvPr id="24" name="object 24"/>
          <p:cNvGrpSpPr/>
          <p:nvPr/>
        </p:nvGrpSpPr>
        <p:grpSpPr>
          <a:xfrm>
            <a:off x="1552702" y="5655310"/>
            <a:ext cx="1889125" cy="831215"/>
            <a:chOff x="28701" y="5655309"/>
            <a:chExt cx="1889125" cy="831215"/>
          </a:xfrm>
        </p:grpSpPr>
        <p:sp>
          <p:nvSpPr>
            <p:cNvPr id="25" name="object 25"/>
            <p:cNvSpPr/>
            <p:nvPr/>
          </p:nvSpPr>
          <p:spPr>
            <a:xfrm>
              <a:off x="54101" y="5680709"/>
              <a:ext cx="1838325" cy="780415"/>
            </a:xfrm>
            <a:custGeom>
              <a:avLst/>
              <a:gdLst/>
              <a:ahLst/>
              <a:cxnLst/>
              <a:rect l="l" t="t" r="r" b="b"/>
              <a:pathLst>
                <a:path w="1838325" h="780414">
                  <a:moveTo>
                    <a:pt x="1837944" y="0"/>
                  </a:moveTo>
                  <a:lnTo>
                    <a:pt x="0" y="0"/>
                  </a:lnTo>
                  <a:lnTo>
                    <a:pt x="0" y="780287"/>
                  </a:lnTo>
                  <a:lnTo>
                    <a:pt x="1837944" y="780287"/>
                  </a:lnTo>
                  <a:lnTo>
                    <a:pt x="1837944" y="0"/>
                  </a:lnTo>
                  <a:close/>
                </a:path>
              </a:pathLst>
            </a:custGeom>
            <a:solidFill>
              <a:srgbClr val="BE9000"/>
            </a:solidFill>
          </p:spPr>
          <p:txBody>
            <a:bodyPr wrap="square" lIns="0" tIns="0" rIns="0" bIns="0" rtlCol="0"/>
            <a:lstStyle/>
            <a:p>
              <a:pPr defTabSz="914400">
                <a:defRPr/>
              </a:pPr>
              <a:endParaRPr>
                <a:solidFill>
                  <a:prstClr val="black"/>
                </a:solidFill>
                <a:latin typeface="Calibri"/>
              </a:endParaRPr>
            </a:p>
          </p:txBody>
        </p:sp>
        <p:sp>
          <p:nvSpPr>
            <p:cNvPr id="26" name="object 26"/>
            <p:cNvSpPr/>
            <p:nvPr/>
          </p:nvSpPr>
          <p:spPr>
            <a:xfrm>
              <a:off x="54101" y="5680709"/>
              <a:ext cx="1838325" cy="780415"/>
            </a:xfrm>
            <a:custGeom>
              <a:avLst/>
              <a:gdLst/>
              <a:ahLst/>
              <a:cxnLst/>
              <a:rect l="l" t="t" r="r" b="b"/>
              <a:pathLst>
                <a:path w="1838325" h="780414">
                  <a:moveTo>
                    <a:pt x="0" y="780287"/>
                  </a:moveTo>
                  <a:lnTo>
                    <a:pt x="1837944" y="780287"/>
                  </a:lnTo>
                  <a:lnTo>
                    <a:pt x="1837944" y="0"/>
                  </a:lnTo>
                  <a:lnTo>
                    <a:pt x="0" y="0"/>
                  </a:lnTo>
                  <a:lnTo>
                    <a:pt x="0" y="780287"/>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27" name="object 27"/>
          <p:cNvSpPr txBox="1"/>
          <p:nvPr/>
        </p:nvSpPr>
        <p:spPr>
          <a:xfrm>
            <a:off x="1832863" y="5751678"/>
            <a:ext cx="1454150" cy="667385"/>
          </a:xfrm>
          <a:prstGeom prst="rect">
            <a:avLst/>
          </a:prstGeom>
        </p:spPr>
        <p:txBody>
          <a:bodyPr vert="horz" wrap="square" lIns="0" tIns="12700" rIns="0" bIns="0" rtlCol="0">
            <a:spAutoFit/>
          </a:bodyPr>
          <a:lstStyle/>
          <a:p>
            <a:pPr marL="180340" marR="136525" indent="-167640" defTabSz="914400">
              <a:spcBef>
                <a:spcPts val="100"/>
              </a:spcBef>
              <a:defRPr/>
            </a:pPr>
            <a:r>
              <a:rPr sz="1200" b="1" spc="-5">
                <a:solidFill>
                  <a:srgbClr val="FFFFFF"/>
                </a:solidFill>
                <a:latin typeface="Calibri"/>
                <a:cs typeface="Calibri"/>
              </a:rPr>
              <a:t>Creating</a:t>
            </a:r>
            <a:r>
              <a:rPr sz="1200" b="1" spc="-25">
                <a:solidFill>
                  <a:srgbClr val="FFFFFF"/>
                </a:solidFill>
                <a:latin typeface="Calibri"/>
                <a:cs typeface="Calibri"/>
              </a:rPr>
              <a:t> </a:t>
            </a:r>
            <a:r>
              <a:rPr sz="1200" b="1">
                <a:solidFill>
                  <a:srgbClr val="FFFFFF"/>
                </a:solidFill>
                <a:latin typeface="Calibri"/>
                <a:cs typeface="Calibri"/>
              </a:rPr>
              <a:t>a</a:t>
            </a:r>
            <a:r>
              <a:rPr sz="1200" b="1" spc="-20">
                <a:solidFill>
                  <a:srgbClr val="FFFFFF"/>
                </a:solidFill>
                <a:latin typeface="Calibri"/>
                <a:cs typeface="Calibri"/>
              </a:rPr>
              <a:t> </a:t>
            </a:r>
            <a:r>
              <a:rPr sz="1200" b="1" spc="-5">
                <a:solidFill>
                  <a:srgbClr val="FFFFFF"/>
                </a:solidFill>
                <a:latin typeface="Calibri"/>
                <a:cs typeface="Calibri"/>
              </a:rPr>
              <a:t>System</a:t>
            </a:r>
            <a:r>
              <a:rPr sz="1200" b="1" spc="-30">
                <a:solidFill>
                  <a:srgbClr val="FFFFFF"/>
                </a:solidFill>
                <a:latin typeface="Calibri"/>
                <a:cs typeface="Calibri"/>
              </a:rPr>
              <a:t> </a:t>
            </a:r>
            <a:r>
              <a:rPr sz="1200" b="1">
                <a:solidFill>
                  <a:srgbClr val="FFFFFF"/>
                </a:solidFill>
                <a:latin typeface="Calibri"/>
                <a:cs typeface="Calibri"/>
              </a:rPr>
              <a:t>of </a:t>
            </a:r>
            <a:r>
              <a:rPr sz="1200" b="1" spc="-254">
                <a:solidFill>
                  <a:srgbClr val="FFFFFF"/>
                </a:solidFill>
                <a:latin typeface="Calibri"/>
                <a:cs typeface="Calibri"/>
              </a:rPr>
              <a:t> </a:t>
            </a:r>
            <a:r>
              <a:rPr sz="1200" b="1">
                <a:solidFill>
                  <a:srgbClr val="FFFFFF"/>
                </a:solidFill>
                <a:latin typeface="Calibri"/>
                <a:cs typeface="Calibri"/>
              </a:rPr>
              <a:t>School</a:t>
            </a:r>
            <a:r>
              <a:rPr sz="1200" b="1" spc="-10">
                <a:solidFill>
                  <a:srgbClr val="FFFFFF"/>
                </a:solidFill>
                <a:latin typeface="Calibri"/>
                <a:cs typeface="Calibri"/>
              </a:rPr>
              <a:t> </a:t>
            </a:r>
            <a:r>
              <a:rPr sz="1200" b="1">
                <a:solidFill>
                  <a:srgbClr val="FFFFFF"/>
                </a:solidFill>
                <a:latin typeface="Calibri"/>
                <a:cs typeface="Calibri"/>
              </a:rPr>
              <a:t>Support</a:t>
            </a:r>
            <a:endParaRPr sz="1200">
              <a:solidFill>
                <a:prstClr val="black"/>
              </a:solidFill>
              <a:latin typeface="Calibri"/>
              <a:cs typeface="Calibri"/>
            </a:endParaRPr>
          </a:p>
          <a:p>
            <a:pPr marL="43815" algn="ctr" defTabSz="914400">
              <a:spcBef>
                <a:spcPts val="10"/>
              </a:spcBef>
              <a:defRPr/>
            </a:pPr>
            <a:r>
              <a:rPr sz="900" spc="-5">
                <a:solidFill>
                  <a:srgbClr val="FFFFFF"/>
                </a:solidFill>
                <a:latin typeface="Calibri"/>
                <a:cs typeface="Calibri"/>
              </a:rPr>
              <a:t>Strategic</a:t>
            </a:r>
            <a:r>
              <a:rPr sz="900" spc="-20">
                <a:solidFill>
                  <a:srgbClr val="FFFFFF"/>
                </a:solidFill>
                <a:latin typeface="Calibri"/>
                <a:cs typeface="Calibri"/>
              </a:rPr>
              <a:t> </a:t>
            </a:r>
            <a:r>
              <a:rPr sz="900" spc="-5">
                <a:solidFill>
                  <a:srgbClr val="FFFFFF"/>
                </a:solidFill>
                <a:latin typeface="Calibri"/>
                <a:cs typeface="Calibri"/>
              </a:rPr>
              <a:t>Staff</a:t>
            </a:r>
            <a:r>
              <a:rPr sz="900" spc="-15">
                <a:solidFill>
                  <a:srgbClr val="FFFFFF"/>
                </a:solidFill>
                <a:latin typeface="Calibri"/>
                <a:cs typeface="Calibri"/>
              </a:rPr>
              <a:t> </a:t>
            </a:r>
            <a:r>
              <a:rPr sz="900" spc="-5">
                <a:solidFill>
                  <a:srgbClr val="FFFFFF"/>
                </a:solidFill>
                <a:latin typeface="Calibri"/>
                <a:cs typeface="Calibri"/>
              </a:rPr>
              <a:t>Support</a:t>
            </a:r>
            <a:endParaRPr sz="900">
              <a:solidFill>
                <a:prstClr val="black"/>
              </a:solidFill>
              <a:latin typeface="Calibri"/>
              <a:cs typeface="Calibri"/>
            </a:endParaRPr>
          </a:p>
          <a:p>
            <a:pPr marL="42545" algn="ctr" defTabSz="914400">
              <a:defRPr/>
            </a:pPr>
            <a:r>
              <a:rPr sz="900" spc="-5">
                <a:solidFill>
                  <a:srgbClr val="FFFFFF"/>
                </a:solidFill>
                <a:latin typeface="Calibri"/>
                <a:cs typeface="Calibri"/>
              </a:rPr>
              <a:t>Equitable</a:t>
            </a:r>
            <a:r>
              <a:rPr sz="900" spc="5">
                <a:solidFill>
                  <a:srgbClr val="FFFFFF"/>
                </a:solidFill>
                <a:latin typeface="Calibri"/>
                <a:cs typeface="Calibri"/>
              </a:rPr>
              <a:t> </a:t>
            </a:r>
            <a:r>
              <a:rPr sz="900" spc="-5">
                <a:solidFill>
                  <a:srgbClr val="FFFFFF"/>
                </a:solidFill>
                <a:latin typeface="Calibri"/>
                <a:cs typeface="Calibri"/>
              </a:rPr>
              <a:t>Resource</a:t>
            </a:r>
            <a:r>
              <a:rPr sz="900" spc="-15">
                <a:solidFill>
                  <a:srgbClr val="FFFFFF"/>
                </a:solidFill>
                <a:latin typeface="Calibri"/>
                <a:cs typeface="Calibri"/>
              </a:rPr>
              <a:t> </a:t>
            </a:r>
            <a:r>
              <a:rPr sz="900" spc="-5">
                <a:solidFill>
                  <a:srgbClr val="FFFFFF"/>
                </a:solidFill>
                <a:latin typeface="Calibri"/>
                <a:cs typeface="Calibri"/>
              </a:rPr>
              <a:t>Allocation</a:t>
            </a:r>
            <a:endParaRPr sz="900">
              <a:solidFill>
                <a:prstClr val="black"/>
              </a:solidFill>
              <a:latin typeface="Calibri"/>
              <a:cs typeface="Calibri"/>
            </a:endParaRPr>
          </a:p>
        </p:txBody>
      </p:sp>
      <p:sp>
        <p:nvSpPr>
          <p:cNvPr id="28" name="object 15">
            <a:extLst>
              <a:ext uri="{FF2B5EF4-FFF2-40B4-BE49-F238E27FC236}">
                <a16:creationId xmlns:a16="http://schemas.microsoft.com/office/drawing/2014/main" id="{A463C2B9-04B4-44A0-9059-AD089B66260F}"/>
              </a:ext>
            </a:extLst>
          </p:cNvPr>
          <p:cNvSpPr txBox="1"/>
          <p:nvPr/>
        </p:nvSpPr>
        <p:spPr>
          <a:xfrm>
            <a:off x="1555236" y="1100454"/>
            <a:ext cx="2055112" cy="646331"/>
          </a:xfrm>
          <a:prstGeom prst="rect">
            <a:avLst/>
          </a:prstGeom>
          <a:solidFill>
            <a:srgbClr val="FFFFFF"/>
          </a:solidFill>
          <a:ln w="12700">
            <a:solidFill>
              <a:srgbClr val="A4A4A4"/>
            </a:solidFill>
          </a:ln>
        </p:spPr>
        <p:txBody>
          <a:bodyPr vert="horz" wrap="square" lIns="0" tIns="0" rIns="0" bIns="0" rtlCol="0" anchor="t">
            <a:spAutoFit/>
          </a:bodyPr>
          <a:lstStyle/>
          <a:p>
            <a:pPr defTabSz="914400">
              <a:spcBef>
                <a:spcPts val="894"/>
              </a:spcBef>
              <a:defRPr/>
            </a:pPr>
            <a:r>
              <a:rPr lang="en-US" sz="1050" spc="-5">
                <a:solidFill>
                  <a:prstClr val="black"/>
                </a:solidFill>
                <a:latin typeface="Calibri"/>
                <a:cs typeface="Times New Roman" panose="02020603050405020304" pitchFamily="18" charset="0"/>
              </a:rPr>
              <a:t>At least 30%  of students will be  proficient or distinguished on the Math milestones by 2022 and a 5% increase each year thereafter. </a:t>
            </a:r>
            <a:endParaRPr sz="1050">
              <a:solidFill>
                <a:prstClr val="black"/>
              </a:solidFill>
              <a:latin typeface="Calibri"/>
              <a:cs typeface="Times New Roman" panose="02020603050405020304" pitchFamily="18" charset="0"/>
            </a:endParaRPr>
          </a:p>
        </p:txBody>
      </p:sp>
      <p:sp>
        <p:nvSpPr>
          <p:cNvPr id="29" name="object 16">
            <a:extLst>
              <a:ext uri="{FF2B5EF4-FFF2-40B4-BE49-F238E27FC236}">
                <a16:creationId xmlns:a16="http://schemas.microsoft.com/office/drawing/2014/main" id="{72330447-A0CE-4E2E-94EA-0B84F40BBFD8}"/>
              </a:ext>
            </a:extLst>
          </p:cNvPr>
          <p:cNvSpPr txBox="1"/>
          <p:nvPr/>
        </p:nvSpPr>
        <p:spPr>
          <a:xfrm>
            <a:off x="3645154" y="1172648"/>
            <a:ext cx="2498089" cy="484748"/>
          </a:xfrm>
          <a:prstGeom prst="rect">
            <a:avLst/>
          </a:prstGeom>
          <a:solidFill>
            <a:srgbClr val="FFFFFF"/>
          </a:solidFill>
          <a:ln w="12700">
            <a:solidFill>
              <a:srgbClr val="A4A4A4"/>
            </a:solidFill>
          </a:ln>
        </p:spPr>
        <p:txBody>
          <a:bodyPr vert="horz" wrap="square" lIns="0" tIns="0" rIns="0" bIns="0" rtlCol="0" anchor="t">
            <a:spAutoFit/>
          </a:bodyPr>
          <a:lstStyle/>
          <a:p>
            <a:pPr defTabSz="914400">
              <a:spcBef>
                <a:spcPts val="894"/>
              </a:spcBef>
              <a:defRPr/>
            </a:pPr>
            <a:r>
              <a:rPr lang="en-US" sz="1050" spc="-5">
                <a:solidFill>
                  <a:prstClr val="black"/>
                </a:solidFill>
                <a:latin typeface="Calibri"/>
                <a:cs typeface="Calibri"/>
              </a:rPr>
              <a:t>At least 30% of students will be proficient or distinguished on the ELA milestones by 2022 and a 5% increase each year thereafter. </a:t>
            </a:r>
            <a:endParaRPr lang="en-US" sz="1050">
              <a:solidFill>
                <a:prstClr val="black"/>
              </a:solidFill>
              <a:latin typeface="Calibri"/>
              <a:cs typeface="Calibri"/>
            </a:endParaRPr>
          </a:p>
        </p:txBody>
      </p:sp>
      <p:sp>
        <p:nvSpPr>
          <p:cNvPr id="30" name="object 14">
            <a:extLst>
              <a:ext uri="{FF2B5EF4-FFF2-40B4-BE49-F238E27FC236}">
                <a16:creationId xmlns:a16="http://schemas.microsoft.com/office/drawing/2014/main" id="{D5A33B9E-75FC-4B97-8632-F89268B097A3}"/>
              </a:ext>
            </a:extLst>
          </p:cNvPr>
          <p:cNvSpPr txBox="1"/>
          <p:nvPr/>
        </p:nvSpPr>
        <p:spPr>
          <a:xfrm>
            <a:off x="6182867" y="1195439"/>
            <a:ext cx="1912620" cy="369332"/>
          </a:xfrm>
          <a:prstGeom prst="rect">
            <a:avLst/>
          </a:prstGeom>
          <a:solidFill>
            <a:srgbClr val="FFFFFF"/>
          </a:solidFill>
          <a:ln w="12700">
            <a:solidFill>
              <a:srgbClr val="A4A4A4"/>
            </a:solidFill>
          </a:ln>
        </p:spPr>
        <p:txBody>
          <a:bodyPr vert="horz" wrap="square" lIns="0" tIns="0" rIns="0" bIns="0" rtlCol="0">
            <a:spAutoFit/>
          </a:bodyPr>
          <a:lstStyle/>
          <a:p>
            <a:pPr algn="ctr" defTabSz="914400">
              <a:spcBef>
                <a:spcPts val="900"/>
              </a:spcBef>
              <a:defRPr/>
            </a:pPr>
            <a:r>
              <a:rPr lang="en-US" sz="1200" spc="-5">
                <a:solidFill>
                  <a:prstClr val="black"/>
                </a:solidFill>
                <a:latin typeface="Calibri"/>
                <a:cs typeface="Calibri"/>
              </a:rPr>
              <a:t>Retain 80% of our staff over the next five years</a:t>
            </a:r>
            <a:endParaRPr sz="1200">
              <a:solidFill>
                <a:prstClr val="black"/>
              </a:solidFill>
              <a:latin typeface="Calibri"/>
              <a:cs typeface="Calibri"/>
            </a:endParaRPr>
          </a:p>
        </p:txBody>
      </p:sp>
      <p:sp>
        <p:nvSpPr>
          <p:cNvPr id="31" name="object 15">
            <a:extLst>
              <a:ext uri="{FF2B5EF4-FFF2-40B4-BE49-F238E27FC236}">
                <a16:creationId xmlns:a16="http://schemas.microsoft.com/office/drawing/2014/main" id="{97EA6CFF-59FE-4C8A-A7A9-600FDF28603B}"/>
              </a:ext>
            </a:extLst>
          </p:cNvPr>
          <p:cNvSpPr txBox="1"/>
          <p:nvPr/>
        </p:nvSpPr>
        <p:spPr>
          <a:xfrm>
            <a:off x="8157722" y="985773"/>
            <a:ext cx="3139543" cy="1015663"/>
          </a:xfrm>
          <a:prstGeom prst="rect">
            <a:avLst/>
          </a:prstGeom>
          <a:solidFill>
            <a:srgbClr val="FFFFFF"/>
          </a:solidFill>
          <a:ln w="12700">
            <a:solidFill>
              <a:srgbClr val="A4A4A4"/>
            </a:solidFill>
          </a:ln>
        </p:spPr>
        <p:txBody>
          <a:bodyPr vert="horz" wrap="square" lIns="0" tIns="0" rIns="0" bIns="0" rtlCol="0">
            <a:spAutoFit/>
          </a:bodyPr>
          <a:lstStyle/>
          <a:p>
            <a:pPr defTabSz="914400" fontAlgn="base">
              <a:defRPr/>
            </a:pPr>
            <a:r>
              <a:rPr lang="en-US" sz="1100">
                <a:solidFill>
                  <a:srgbClr val="000000"/>
                </a:solidFill>
                <a:latin typeface="Calibri"/>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p>
        </p:txBody>
      </p:sp>
    </p:spTree>
    <p:extLst>
      <p:ext uri="{BB962C8B-B14F-4D97-AF65-F5344CB8AC3E}">
        <p14:creationId xmlns:p14="http://schemas.microsoft.com/office/powerpoint/2010/main" val="1463602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id="{C3DBC242-CF30-8F43-B775-644ADA7DB598}"/>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
        <p:nvSpPr>
          <p:cNvPr id="3" name="Content Placeholder 2">
            <a:extLst>
              <a:ext uri="{FF2B5EF4-FFF2-40B4-BE49-F238E27FC236}">
                <a16:creationId xmlns:a16="http://schemas.microsoft.com/office/drawing/2014/main" id="{6DC86611-2E27-0D3D-DDBE-F90FCD6A579E}"/>
              </a:ext>
            </a:extLst>
          </p:cNvPr>
          <p:cNvSpPr>
            <a:spLocks noGrp="1"/>
          </p:cNvSpPr>
          <p:nvPr>
            <p:ph idx="1"/>
          </p:nvPr>
        </p:nvSpPr>
        <p:spPr>
          <a:xfrm>
            <a:off x="4905955" y="2071316"/>
            <a:ext cx="6713552" cy="4114800"/>
          </a:xfrm>
        </p:spPr>
        <p:txBody>
          <a:bodyPr anchor="t">
            <a:normAutofit fontScale="77500" lnSpcReduction="20000"/>
          </a:bodyPr>
          <a:lstStyle/>
          <a:p>
            <a:pPr marL="0" indent="0" algn="ctr">
              <a:buNone/>
            </a:pPr>
            <a:endParaRPr lang="en-US" sz="6600">
              <a:latin typeface="Sabon Next LT" panose="02000500000000000000" pitchFamily="2" charset="0"/>
              <a:cs typeface="Sabon Next LT" panose="02000500000000000000" pitchFamily="2" charset="0"/>
            </a:endParaRPr>
          </a:p>
          <a:p>
            <a:pPr marL="0" indent="0" algn="ctr">
              <a:buNone/>
            </a:pPr>
            <a:r>
              <a:rPr lang="en-US" sz="9600">
                <a:latin typeface="Sabon Next LT" panose="02000500000000000000" pitchFamily="2" charset="0"/>
                <a:cs typeface="Sabon Next LT" panose="02000500000000000000" pitchFamily="2" charset="0"/>
              </a:rPr>
              <a:t>Georgia Milestones Assessment Results</a:t>
            </a:r>
            <a:endParaRPr lang="en-US" sz="1700">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977008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C65632B81DB37459C09363304385015" ma:contentTypeVersion="13" ma:contentTypeDescription="Create a new document." ma:contentTypeScope="" ma:versionID="01f7d11254f5692fce403b578da76e3f">
  <xsd:schema xmlns:xsd="http://www.w3.org/2001/XMLSchema" xmlns:xs="http://www.w3.org/2001/XMLSchema" xmlns:p="http://schemas.microsoft.com/office/2006/metadata/properties" xmlns:ns3="26d69b20-a00b-493b-a736-466cbb968835" xmlns:ns4="6d77d773-abef-437a-9ed0-fd0a59e49dba" targetNamespace="http://schemas.microsoft.com/office/2006/metadata/properties" ma:root="true" ma:fieldsID="c519844bbc93b26cc8bc69ee6ab63412" ns3:_="" ns4:_="">
    <xsd:import namespace="26d69b20-a00b-493b-a736-466cbb968835"/>
    <xsd:import namespace="6d77d773-abef-437a-9ed0-fd0a59e49db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69b20-a00b-493b-a736-466cbb9688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77d773-abef-437a-9ed0-fd0a59e49d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AB337B-4E58-457C-B0DA-78C136341597}">
  <ds:schemaRefs>
    <ds:schemaRef ds:uri="http://schemas.microsoft.com/sharepoint/v3/contenttype/forms"/>
  </ds:schemaRefs>
</ds:datastoreItem>
</file>

<file path=customXml/itemProps2.xml><?xml version="1.0" encoding="utf-8"?>
<ds:datastoreItem xmlns:ds="http://schemas.openxmlformats.org/officeDocument/2006/customXml" ds:itemID="{BBE90A8B-2C7B-4AC8-8215-5AAD867ABF4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d77d773-abef-437a-9ed0-fd0a59e49dba"/>
    <ds:schemaRef ds:uri="26d69b20-a00b-493b-a736-466cbb968835"/>
    <ds:schemaRef ds:uri="http://www.w3.org/XML/1998/namespace"/>
    <ds:schemaRef ds:uri="http://purl.org/dc/dcmitype/"/>
  </ds:schemaRefs>
</ds:datastoreItem>
</file>

<file path=customXml/itemProps3.xml><?xml version="1.0" encoding="utf-8"?>
<ds:datastoreItem xmlns:ds="http://schemas.openxmlformats.org/officeDocument/2006/customXml" ds:itemID="{A2EDFD58-67E3-461B-9A5E-3407EDDDC9E8}">
  <ds:schemaRefs>
    <ds:schemaRef ds:uri="26d69b20-a00b-493b-a736-466cbb968835"/>
    <ds:schemaRef ds:uri="6d77d773-abef-437a-9ed0-fd0a59e49d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TotalTime>
  <Words>1311</Words>
  <Application>Microsoft Office PowerPoint</Application>
  <PresentationFormat>Widescreen</PresentationFormat>
  <Paragraphs>159</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Abadi</vt:lpstr>
      <vt:lpstr>Arial</vt:lpstr>
      <vt:lpstr>Calibri</vt:lpstr>
      <vt:lpstr>Calibri Light</vt:lpstr>
      <vt:lpstr>Sabon Next LT</vt:lpstr>
      <vt:lpstr>Times New Roman</vt:lpstr>
      <vt:lpstr>Verdana</vt:lpstr>
      <vt:lpstr>Office Theme</vt:lpstr>
      <vt:lpstr>   Ralph J. Bunche Middle School  </vt:lpstr>
      <vt:lpstr>Go Team Meeting Norms</vt:lpstr>
      <vt:lpstr>Ralph J. Bunche Middle School</vt:lpstr>
      <vt:lpstr>Ralph J. Bunche Middle School</vt:lpstr>
      <vt:lpstr> Ralph J. Bunche Middle School</vt:lpstr>
      <vt:lpstr>PowerPoint Presentation</vt:lpstr>
      <vt:lpstr>Strategic Plan Smart Goals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Glows &amp; Grows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Ralph J. Bunche Middle School</dc:title>
  <dc:creator>Whitfield, Kimberly</dc:creator>
  <cp:lastModifiedBy>Whitfield, Kimberly</cp:lastModifiedBy>
  <cp:revision>3</cp:revision>
  <dcterms:created xsi:type="dcterms:W3CDTF">2022-08-07T22:40:49Z</dcterms:created>
  <dcterms:modified xsi:type="dcterms:W3CDTF">2023-06-15T23:16:37Z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0x0101008C65632B81DB37459C09363304385015</vt:lpwstr>
  </property>
</Properties>
</file>